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42"/>
  </p:notesMasterIdLst>
  <p:sldIdLst>
    <p:sldId id="257" r:id="rId4"/>
    <p:sldId id="10229" r:id="rId5"/>
    <p:sldId id="308" r:id="rId6"/>
    <p:sldId id="317" r:id="rId7"/>
    <p:sldId id="10227" r:id="rId8"/>
    <p:sldId id="10231" r:id="rId9"/>
    <p:sldId id="10237" r:id="rId10"/>
    <p:sldId id="314" r:id="rId11"/>
    <p:sldId id="2076137286" r:id="rId12"/>
    <p:sldId id="2076137288" r:id="rId13"/>
    <p:sldId id="2076137289" r:id="rId14"/>
    <p:sldId id="2076137290" r:id="rId15"/>
    <p:sldId id="2076137291" r:id="rId16"/>
    <p:sldId id="10236" r:id="rId17"/>
    <p:sldId id="278" r:id="rId18"/>
    <p:sldId id="10233" r:id="rId19"/>
    <p:sldId id="279" r:id="rId20"/>
    <p:sldId id="10238" r:id="rId21"/>
    <p:sldId id="2076137285" r:id="rId22"/>
    <p:sldId id="10235" r:id="rId23"/>
    <p:sldId id="263" r:id="rId24"/>
    <p:sldId id="277" r:id="rId25"/>
    <p:sldId id="260" r:id="rId26"/>
    <p:sldId id="261" r:id="rId27"/>
    <p:sldId id="258" r:id="rId28"/>
    <p:sldId id="259" r:id="rId29"/>
    <p:sldId id="264" r:id="rId30"/>
    <p:sldId id="265" r:id="rId31"/>
    <p:sldId id="266" r:id="rId32"/>
    <p:sldId id="267" r:id="rId33"/>
    <p:sldId id="268" r:id="rId34"/>
    <p:sldId id="275" r:id="rId35"/>
    <p:sldId id="276" r:id="rId36"/>
    <p:sldId id="269" r:id="rId37"/>
    <p:sldId id="270" r:id="rId38"/>
    <p:sldId id="271" r:id="rId39"/>
    <p:sldId id="272" r:id="rId40"/>
    <p:sldId id="273"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onsolas" panose="020B0609020204030204" pitchFamily="49" charset="0"/>
      <p:regular r:id="rId49"/>
      <p:bold r:id="rId50"/>
      <p:italic r:id="rId51"/>
      <p:boldItalic r:id="rId52"/>
    </p:embeddedFont>
    <p:embeddedFont>
      <p:font typeface="Open Sans" panose="020B0604020202020204"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Segoe UI Semibold" panose="020B0702040204020203" pitchFamily="34" charset="0"/>
      <p:bold r:id="rId61"/>
      <p:boldItalic r:id="rId62"/>
    </p:embeddedFont>
    <p:embeddedFont>
      <p:font typeface="Selawik Semibold" panose="020B0702040204020203" pitchFamily="34" charset="0"/>
      <p:bold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948736-CB7E-4EAF-8CEC-6C349EA95DF1}">
          <p14:sldIdLst>
            <p14:sldId id="257"/>
          </p14:sldIdLst>
        </p14:section>
        <p14:section name=".NET 5" id="{956A36A2-8B85-4EAE-8458-1AA46122794D}">
          <p14:sldIdLst>
            <p14:sldId id="10229"/>
            <p14:sldId id="308"/>
            <p14:sldId id="317"/>
            <p14:sldId id="10227"/>
            <p14:sldId id="10231"/>
            <p14:sldId id="10237"/>
            <p14:sldId id="314"/>
            <p14:sldId id="2076137286"/>
            <p14:sldId id="2076137288"/>
            <p14:sldId id="2076137289"/>
            <p14:sldId id="2076137290"/>
            <p14:sldId id="2076137291"/>
            <p14:sldId id="10236"/>
            <p14:sldId id="278"/>
          </p14:sldIdLst>
        </p14:section>
        <p14:section name="Outro" id="{6718B6B9-16F4-4310-A7E1-BFF36E1C4C86}">
          <p14:sldIdLst>
            <p14:sldId id="10233"/>
            <p14:sldId id="279"/>
            <p14:sldId id="10238"/>
            <p14:sldId id="2076137285"/>
            <p14:sldId id="10235"/>
            <p14:sldId id="263"/>
          </p14:sldIdLst>
        </p14:section>
        <p14:section name="Backup" id="{86A1AE68-A0D5-41DC-9EA0-8160CBEC3220}">
          <p14:sldIdLst>
            <p14:sldId id="277"/>
            <p14:sldId id="260"/>
            <p14:sldId id="261"/>
            <p14:sldId id="258"/>
            <p14:sldId id="259"/>
            <p14:sldId id="264"/>
            <p14:sldId id="265"/>
            <p14:sldId id="266"/>
            <p14:sldId id="267"/>
            <p14:sldId id="268"/>
            <p14:sldId id="275"/>
            <p14:sldId id="276"/>
            <p14:sldId id="269"/>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20A0"/>
    <a:srgbClr val="3E8EED"/>
    <a:srgbClr val="333333"/>
    <a:srgbClr val="0000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114" y="2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1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r>
              <a:rPr lang="en-US" sz="1800" b="1">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a:endParaRPr lang="en-US" sz="1800">
              <a:solidFill>
                <a:srgbClr val="000000"/>
              </a:solidFill>
              <a:effectLst/>
              <a:latin typeface="Calibri" panose="020F0502020204030204" pitchFamily="34" charset="0"/>
              <a:ea typeface="Calibri" panose="020F0502020204030204" pitchFamily="34" charset="0"/>
            </a:endParaRPr>
          </a:p>
          <a:p>
            <a:pPr marL="0" marR="0"/>
            <a:r>
              <a:rPr lang="en-US" sz="1800">
                <a:solidFill>
                  <a:srgbClr val="000000"/>
                </a:solidFill>
                <a:effectLst/>
                <a:latin typeface="Calibri" panose="020F0502020204030204" pitchFamily="34" charset="0"/>
                <a:ea typeface="Calibri" panose="020F0502020204030204" pitchFamily="34" charset="0"/>
              </a:rPr>
              <a:t>Last year at Build, we laid out our vision for one .NET starting with .NET 5. We said we would take .NET Core and Mono/Xamarin implementations and unify them into one base class library (BCL) and toolchain (SDK). In the wake of the global health pandemic,</a:t>
            </a:r>
            <a:r>
              <a:rPr lang="en-US" sz="1800">
                <a:solidFill>
                  <a:srgbClr val="4C4C51"/>
                </a:solidFill>
                <a:effectLst/>
                <a:latin typeface="Segoe UI" panose="020B0502040204020203" pitchFamily="34" charset="0"/>
                <a:ea typeface="Calibri" panose="020F0502020204030204" pitchFamily="34" charset="0"/>
              </a:rPr>
              <a:t> </a:t>
            </a:r>
            <a:r>
              <a:rPr lang="en-US" sz="1800">
                <a:solidFill>
                  <a:srgbClr val="000000"/>
                </a:solidFill>
                <a:effectLst/>
                <a:latin typeface="Calibri" panose="020F0502020204030204" pitchFamily="34" charset="0"/>
                <a:ea typeface="Calibri" panose="020F0502020204030204" pitchFamily="34" charset="0"/>
              </a:rPr>
              <a:t>we have had to adapt to the changing needs of our customers and provide the support needed to assist with smooth operations. Our efforts continue to be anchored in helping our customers address their most urgent needs. As a result, we expect these features to be available in preview for the .NET 5 release but the unification will be truly completed with .NET 6, our Long-Term Support (LTS) release.</a:t>
            </a: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000000"/>
                </a:solidFill>
                <a:effectLst/>
                <a:latin typeface="Calibri" panose="020F0502020204030204" pitchFamily="34" charset="0"/>
                <a:ea typeface="Calibri" panose="020F0502020204030204" pitchFamily="34" charset="0"/>
              </a:rPr>
              <a:t> </a:t>
            </a:r>
            <a:r>
              <a:rPr lang="en-US" sz="1800" b="1">
                <a:solidFill>
                  <a:srgbClr val="000000"/>
                </a:solidFill>
                <a:effectLst/>
                <a:latin typeface="Calibri" panose="020F0502020204030204" pitchFamily="34" charset="0"/>
                <a:ea typeface="Calibri" panose="020F0502020204030204" pitchFamily="34" charset="0"/>
              </a:rPr>
              <a:t>Our vision has not changed, but our timeline has.</a:t>
            </a:r>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5 will have several cloud &amp; web investments, such as smaller, faster, single file EXEs that use less memory which are appropriate for microservices and containerized applications across operating systems. We will continue to build on the work we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We are still committed to one .NET platform and delivering a quality .NET 5 release to our millions of users in November this year. 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14E7EBF-8FEE-4079-889B-EEE134D3083A}" type="slidenum">
              <a:rPr lang="en-US" smtClean="0"/>
              <a:t>3</a:t>
            </a:fld>
            <a:endParaRPr lang="en-US"/>
          </a:p>
        </p:txBody>
      </p:sp>
    </p:spTree>
    <p:extLst>
      <p:ext uri="{BB962C8B-B14F-4D97-AF65-F5344CB8AC3E}">
        <p14:creationId xmlns:p14="http://schemas.microsoft.com/office/powerpoint/2010/main" val="45849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600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659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11/16/2020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11/16/2020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259080" y="136525"/>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5E-6 3.33333E-6 L 5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08625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11/16/2020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11/16/2020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11/16/2020</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11/16/2020</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11/16/2020</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11/16/2020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11/16/2020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74" r:id="rId10"/>
    <p:sldLayoutId id="2147483698" r:id="rId11"/>
    <p:sldLayoutId id="2147483699" r:id="rId12"/>
    <p:sldLayoutId id="2147483700" r:id="rId13"/>
    <p:sldLayoutId id="2147483701" r:id="rId14"/>
    <p:sldLayoutId id="2147483702"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11/16/2020</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4.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34.svg"/><Relationship Id="rId7" Type="http://schemas.openxmlformats.org/officeDocument/2006/relationships/image" Target="../media/image16.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image" Target="../media/image33.png"/><Relationship Id="rId16"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15.png"/><Relationship Id="rId11" Type="http://schemas.openxmlformats.org/officeDocument/2006/relationships/image" Target="../media/image40.svg"/><Relationship Id="rId5" Type="http://schemas.openxmlformats.org/officeDocument/2006/relationships/image" Target="../media/image36.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svg"/><Relationship Id="rId14"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6.png"/><Relationship Id="rId17" Type="http://schemas.openxmlformats.org/officeDocument/2006/relationships/image" Target="../media/image60.svg"/><Relationship Id="rId2" Type="http://schemas.openxmlformats.org/officeDocument/2006/relationships/image" Target="../media/image47.png"/><Relationship Id="rId16"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5" Type="http://schemas.openxmlformats.org/officeDocument/2006/relationships/image" Target="../media/image58.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 Id="rId1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8.svg"/><Relationship Id="rId3" Type="http://schemas.openxmlformats.org/officeDocument/2006/relationships/image" Target="../media/image10.svg"/><Relationship Id="rId7" Type="http://schemas.openxmlformats.org/officeDocument/2006/relationships/image" Target="../media/image64.svg"/><Relationship Id="rId12" Type="http://schemas.openxmlformats.org/officeDocument/2006/relationships/image" Target="../media/image67.png"/><Relationship Id="rId17" Type="http://schemas.openxmlformats.org/officeDocument/2006/relationships/image" Target="../media/image72.svg"/><Relationship Id="rId2" Type="http://schemas.openxmlformats.org/officeDocument/2006/relationships/image" Target="../media/image9.png"/><Relationship Id="rId16"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63.png"/><Relationship Id="rId11" Type="http://schemas.openxmlformats.org/officeDocument/2006/relationships/image" Target="../media/image8.svg"/><Relationship Id="rId5" Type="http://schemas.openxmlformats.org/officeDocument/2006/relationships/image" Target="../media/image62.svg"/><Relationship Id="rId15" Type="http://schemas.openxmlformats.org/officeDocument/2006/relationships/image" Target="../media/image70.svg"/><Relationship Id="rId10" Type="http://schemas.openxmlformats.org/officeDocument/2006/relationships/image" Target="../media/image7.png"/><Relationship Id="rId4" Type="http://schemas.openxmlformats.org/officeDocument/2006/relationships/image" Target="../media/image61.png"/><Relationship Id="rId9" Type="http://schemas.openxmlformats.org/officeDocument/2006/relationships/image" Target="../media/image66.svg"/><Relationship Id="rId14" Type="http://schemas.openxmlformats.org/officeDocument/2006/relationships/image" Target="../media/image69.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svg"/><Relationship Id="rId7" Type="http://schemas.openxmlformats.org/officeDocument/2006/relationships/image" Target="../media/image78.svg"/><Relationship Id="rId2" Type="http://schemas.openxmlformats.org/officeDocument/2006/relationships/image" Target="../media/image73.png"/><Relationship Id="rId1" Type="http://schemas.openxmlformats.org/officeDocument/2006/relationships/slideLayout" Target="../slideLayouts/slideLayout10.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 Id="rId9" Type="http://schemas.openxmlformats.org/officeDocument/2006/relationships/image" Target="../media/image80.svg"/></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oreWCF/CoreWC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UiPath/corew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a:t>Porting projects</a:t>
            </a:r>
            <a:br>
              <a:rPr lang="en-US"/>
            </a:br>
            <a:r>
              <a:rPr lang="en-US"/>
              <a:t>to .NET 5</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Immo Landwerth</a:t>
            </a:r>
          </a:p>
          <a:p>
            <a:r>
              <a:rPr lang="en-US"/>
              <a:t>Phillip Carter</a:t>
            </a:r>
          </a:p>
          <a:p>
            <a:r>
              <a:rPr lang="en-US"/>
              <a:t>Program Managers .NET</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A1E9-E5D6-4BD4-B38D-5690B180CA34}"/>
              </a:ext>
            </a:extLst>
          </p:cNvPr>
          <p:cNvSpPr>
            <a:spLocks noGrp="1"/>
          </p:cNvSpPr>
          <p:nvPr>
            <p:ph type="title"/>
          </p:nvPr>
        </p:nvSpPr>
        <p:spPr/>
        <p:txBody>
          <a:bodyPr/>
          <a:lstStyle/>
          <a:p>
            <a:r>
              <a:rPr lang="en-US" dirty="0"/>
              <a:t>Porting to .NET 5</a:t>
            </a:r>
          </a:p>
        </p:txBody>
      </p:sp>
      <p:sp>
        <p:nvSpPr>
          <p:cNvPr id="27" name="Content Placeholder 26">
            <a:extLst>
              <a:ext uri="{FF2B5EF4-FFF2-40B4-BE49-F238E27FC236}">
                <a16:creationId xmlns:a16="http://schemas.microsoft.com/office/drawing/2014/main" id="{7741DADF-FAC7-40E3-9B16-05E2ABD831DE}"/>
              </a:ext>
            </a:extLst>
          </p:cNvPr>
          <p:cNvSpPr>
            <a:spLocks noGrp="1"/>
          </p:cNvSpPr>
          <p:nvPr>
            <p:ph idx="1"/>
          </p:nvPr>
        </p:nvSpPr>
        <p:spPr>
          <a:xfrm>
            <a:off x="3249738" y="1825625"/>
            <a:ext cx="8104062" cy="4351338"/>
          </a:xfrm>
        </p:spPr>
        <p:txBody>
          <a:bodyPr/>
          <a:lstStyle/>
          <a:p>
            <a:r>
              <a:rPr lang="en-US" b="1" dirty="0"/>
              <a:t>Inventory your code and its dependencies</a:t>
            </a:r>
          </a:p>
          <a:p>
            <a:pPr lvl="1"/>
            <a:r>
              <a:rPr lang="en-US" dirty="0"/>
              <a:t>Use </a:t>
            </a:r>
            <a:r>
              <a:rPr lang="en-US" b="1" dirty="0"/>
              <a:t>API Port </a:t>
            </a:r>
            <a:r>
              <a:rPr lang="en-US" dirty="0"/>
              <a:t>to do that</a:t>
            </a:r>
          </a:p>
          <a:p>
            <a:r>
              <a:rPr lang="en-US" b="1" dirty="0"/>
              <a:t>Analyze your code for legacy</a:t>
            </a:r>
          </a:p>
          <a:p>
            <a:pPr lvl="1"/>
            <a:r>
              <a:rPr lang="en-US" dirty="0"/>
              <a:t>Maybe you can drop that before porting</a:t>
            </a:r>
          </a:p>
          <a:p>
            <a:r>
              <a:rPr lang="en-US" b="1" dirty="0"/>
              <a:t>Analyze your dependencies</a:t>
            </a:r>
          </a:p>
          <a:p>
            <a:pPr lvl="1"/>
            <a:r>
              <a:rPr lang="en-US" dirty="0"/>
              <a:t>Ensure they offer support for .NET 5</a:t>
            </a:r>
          </a:p>
          <a:p>
            <a:endParaRPr lang="en-US" dirty="0"/>
          </a:p>
        </p:txBody>
      </p:sp>
      <p:cxnSp>
        <p:nvCxnSpPr>
          <p:cNvPr id="7" name="Straight Arrow Connector 6">
            <a:extLst>
              <a:ext uri="{FF2B5EF4-FFF2-40B4-BE49-F238E27FC236}">
                <a16:creationId xmlns:a16="http://schemas.microsoft.com/office/drawing/2014/main" id="{222C9640-3CDB-416B-9545-931AB640226E}"/>
              </a:ext>
            </a:extLst>
          </p:cNvPr>
          <p:cNvCxnSpPr>
            <a:cxnSpLocks/>
          </p:cNvCxnSpPr>
          <p:nvPr/>
        </p:nvCxnSpPr>
        <p:spPr>
          <a:xfrm>
            <a:off x="1595266" y="1611747"/>
            <a:ext cx="0" cy="496813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109F0CD4-9C30-401D-9605-B8DB6FA50160}"/>
              </a:ext>
            </a:extLst>
          </p:cNvPr>
          <p:cNvSpPr/>
          <p:nvPr/>
        </p:nvSpPr>
        <p:spPr>
          <a:xfrm>
            <a:off x="555679" y="3717662"/>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3. Convert Project</a:t>
            </a:r>
          </a:p>
        </p:txBody>
      </p:sp>
      <p:sp>
        <p:nvSpPr>
          <p:cNvPr id="17" name="Rectangle: Rounded Corners 16">
            <a:extLst>
              <a:ext uri="{FF2B5EF4-FFF2-40B4-BE49-F238E27FC236}">
                <a16:creationId xmlns:a16="http://schemas.microsoft.com/office/drawing/2014/main" id="{18657941-65CE-4EBA-82E1-F74AEFDFE7B3}"/>
              </a:ext>
            </a:extLst>
          </p:cNvPr>
          <p:cNvSpPr/>
          <p:nvPr/>
        </p:nvSpPr>
        <p:spPr>
          <a:xfrm>
            <a:off x="555679" y="4609876"/>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4. Move to .NET 5</a:t>
            </a:r>
          </a:p>
        </p:txBody>
      </p:sp>
      <p:sp>
        <p:nvSpPr>
          <p:cNvPr id="20" name="Rectangle: Rounded Corners 19">
            <a:extLst>
              <a:ext uri="{FF2B5EF4-FFF2-40B4-BE49-F238E27FC236}">
                <a16:creationId xmlns:a16="http://schemas.microsoft.com/office/drawing/2014/main" id="{88287F8B-D39F-4E16-BF02-12DA7B0372CE}"/>
              </a:ext>
            </a:extLst>
          </p:cNvPr>
          <p:cNvSpPr/>
          <p:nvPr/>
        </p:nvSpPr>
        <p:spPr>
          <a:xfrm>
            <a:off x="555679" y="5502090"/>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5. Move to other OS</a:t>
            </a:r>
          </a:p>
        </p:txBody>
      </p:sp>
      <p:sp>
        <p:nvSpPr>
          <p:cNvPr id="3" name="Rectangle: Rounded Corners 2">
            <a:extLst>
              <a:ext uri="{FF2B5EF4-FFF2-40B4-BE49-F238E27FC236}">
                <a16:creationId xmlns:a16="http://schemas.microsoft.com/office/drawing/2014/main" id="{5CB77EB1-A182-4A32-9267-E833870CE77C}"/>
              </a:ext>
            </a:extLst>
          </p:cNvPr>
          <p:cNvSpPr/>
          <p:nvPr/>
        </p:nvSpPr>
        <p:spPr>
          <a:xfrm>
            <a:off x="555683" y="1933234"/>
            <a:ext cx="2079166"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1. Understand goals</a:t>
            </a:r>
          </a:p>
        </p:txBody>
      </p:sp>
      <p:sp>
        <p:nvSpPr>
          <p:cNvPr id="4" name="Rectangle: Rounded Corners 3">
            <a:extLst>
              <a:ext uri="{FF2B5EF4-FFF2-40B4-BE49-F238E27FC236}">
                <a16:creationId xmlns:a16="http://schemas.microsoft.com/office/drawing/2014/main" id="{B4B2805E-B8D8-485A-B4D2-324B8077852B}"/>
              </a:ext>
            </a:extLst>
          </p:cNvPr>
          <p:cNvSpPr/>
          <p:nvPr/>
        </p:nvSpPr>
        <p:spPr>
          <a:xfrm>
            <a:off x="555679" y="2825448"/>
            <a:ext cx="2079175" cy="594505"/>
          </a:xfrm>
          <a:prstGeom prst="roundRect">
            <a:avLst/>
          </a:prstGeom>
          <a:solidFill>
            <a:srgbClr val="3A20A0"/>
          </a:solidFill>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5"/>
                </a:solidFill>
              </a:rPr>
              <a:t>2. Inventory</a:t>
            </a:r>
          </a:p>
        </p:txBody>
      </p:sp>
    </p:spTree>
    <p:extLst>
      <p:ext uri="{BB962C8B-B14F-4D97-AF65-F5344CB8AC3E}">
        <p14:creationId xmlns:p14="http://schemas.microsoft.com/office/powerpoint/2010/main" val="18437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5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A1E9-E5D6-4BD4-B38D-5690B180CA34}"/>
              </a:ext>
            </a:extLst>
          </p:cNvPr>
          <p:cNvSpPr>
            <a:spLocks noGrp="1"/>
          </p:cNvSpPr>
          <p:nvPr>
            <p:ph type="title"/>
          </p:nvPr>
        </p:nvSpPr>
        <p:spPr/>
        <p:txBody>
          <a:bodyPr/>
          <a:lstStyle/>
          <a:p>
            <a:r>
              <a:rPr lang="en-US" dirty="0"/>
              <a:t>Porting to .NET 5</a:t>
            </a:r>
          </a:p>
        </p:txBody>
      </p:sp>
      <p:sp>
        <p:nvSpPr>
          <p:cNvPr id="27" name="Content Placeholder 26">
            <a:extLst>
              <a:ext uri="{FF2B5EF4-FFF2-40B4-BE49-F238E27FC236}">
                <a16:creationId xmlns:a16="http://schemas.microsoft.com/office/drawing/2014/main" id="{7741DADF-FAC7-40E3-9B16-05E2ABD831DE}"/>
              </a:ext>
            </a:extLst>
          </p:cNvPr>
          <p:cNvSpPr>
            <a:spLocks noGrp="1"/>
          </p:cNvSpPr>
          <p:nvPr>
            <p:ph idx="1"/>
          </p:nvPr>
        </p:nvSpPr>
        <p:spPr>
          <a:xfrm>
            <a:off x="3249738" y="1825625"/>
            <a:ext cx="8104062" cy="4351338"/>
          </a:xfrm>
        </p:spPr>
        <p:txBody>
          <a:bodyPr/>
          <a:lstStyle/>
          <a:p>
            <a:pPr marL="228600" indent="-228600">
              <a:spcBef>
                <a:spcPts val="1000"/>
              </a:spcBef>
              <a:buFont typeface="Arial" panose="020B0604020202020204" pitchFamily="34" charset="0"/>
              <a:buChar char="•"/>
            </a:pPr>
            <a:r>
              <a:rPr lang="en-US" sz="2800" b="1" dirty="0">
                <a:solidFill>
                  <a:schemeClr val="tx2"/>
                </a:solidFill>
              </a:rPr>
              <a:t>Replace </a:t>
            </a:r>
            <a:r>
              <a:rPr lang="en-US" sz="2800" b="1" dirty="0" err="1">
                <a:solidFill>
                  <a:schemeClr val="tx2"/>
                </a:solidFill>
              </a:rPr>
              <a:t>packages.config</a:t>
            </a:r>
            <a:endParaRPr lang="en-US" dirty="0"/>
          </a:p>
          <a:p>
            <a:pPr lvl="1">
              <a:spcBef>
                <a:spcPts val="1000"/>
              </a:spcBef>
            </a:pPr>
            <a:r>
              <a:rPr lang="en-US" dirty="0">
                <a:solidFill>
                  <a:schemeClr val="tx2"/>
                </a:solidFill>
              </a:rPr>
              <a:t>With &lt;</a:t>
            </a:r>
            <a:r>
              <a:rPr lang="en-US" dirty="0" err="1">
                <a:solidFill>
                  <a:schemeClr val="tx2"/>
                </a:solidFill>
              </a:rPr>
              <a:t>PackageReference</a:t>
            </a:r>
            <a:r>
              <a:rPr lang="en-US" dirty="0">
                <a:solidFill>
                  <a:schemeClr val="tx2"/>
                </a:solidFill>
              </a:rPr>
              <a:t>&gt; elem</a:t>
            </a:r>
            <a:r>
              <a:rPr lang="en-US" dirty="0"/>
              <a:t>ents in the project</a:t>
            </a:r>
            <a:endParaRPr lang="en-US" dirty="0">
              <a:solidFill>
                <a:schemeClr val="tx2"/>
              </a:solidFill>
            </a:endParaRPr>
          </a:p>
          <a:p>
            <a:pPr marL="228600" indent="-228600">
              <a:spcBef>
                <a:spcPts val="1000"/>
              </a:spcBef>
              <a:buFont typeface="Arial" panose="020B0604020202020204" pitchFamily="34" charset="0"/>
              <a:buChar char="•"/>
            </a:pPr>
            <a:r>
              <a:rPr lang="en-US" sz="2800" b="1" dirty="0">
                <a:solidFill>
                  <a:schemeClr val="tx2"/>
                </a:solidFill>
              </a:rPr>
              <a:t>Migrate the project files to SDK-style</a:t>
            </a:r>
          </a:p>
          <a:p>
            <a:pPr lvl="1">
              <a:spcBef>
                <a:spcPts val="1000"/>
              </a:spcBef>
            </a:pPr>
            <a:r>
              <a:rPr lang="en-US" dirty="0"/>
              <a:t>Use Try-Convert to automate this</a:t>
            </a:r>
          </a:p>
          <a:p>
            <a:r>
              <a:rPr lang="en-US" b="1" dirty="0">
                <a:solidFill>
                  <a:schemeClr val="tx2"/>
                </a:solidFill>
              </a:rPr>
              <a:t>Consider only migrating the project files</a:t>
            </a:r>
            <a:endParaRPr lang="en-US" b="1" dirty="0"/>
          </a:p>
          <a:p>
            <a:pPr lvl="1"/>
            <a:r>
              <a:rPr lang="en-US" dirty="0">
                <a:solidFill>
                  <a:schemeClr val="tx2"/>
                </a:solidFill>
              </a:rPr>
              <a:t>and not chang</a:t>
            </a:r>
            <a:r>
              <a:rPr lang="en-US" dirty="0"/>
              <a:t>ing the target framework yet</a:t>
            </a:r>
          </a:p>
          <a:p>
            <a:pPr lvl="1"/>
            <a:r>
              <a:rPr lang="en-US" dirty="0">
                <a:solidFill>
                  <a:schemeClr val="tx2"/>
                </a:solidFill>
              </a:rPr>
              <a:t>Click stops!</a:t>
            </a:r>
          </a:p>
          <a:p>
            <a:endParaRPr lang="en-US" dirty="0"/>
          </a:p>
        </p:txBody>
      </p:sp>
      <p:cxnSp>
        <p:nvCxnSpPr>
          <p:cNvPr id="7" name="Straight Arrow Connector 6">
            <a:extLst>
              <a:ext uri="{FF2B5EF4-FFF2-40B4-BE49-F238E27FC236}">
                <a16:creationId xmlns:a16="http://schemas.microsoft.com/office/drawing/2014/main" id="{222C9640-3CDB-416B-9545-931AB640226E}"/>
              </a:ext>
            </a:extLst>
          </p:cNvPr>
          <p:cNvCxnSpPr>
            <a:cxnSpLocks/>
          </p:cNvCxnSpPr>
          <p:nvPr/>
        </p:nvCxnSpPr>
        <p:spPr>
          <a:xfrm>
            <a:off x="1595266" y="1611747"/>
            <a:ext cx="0" cy="496813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276DD14-301D-4088-8F41-7A38978676FF}"/>
              </a:ext>
            </a:extLst>
          </p:cNvPr>
          <p:cNvSpPr/>
          <p:nvPr/>
        </p:nvSpPr>
        <p:spPr>
          <a:xfrm>
            <a:off x="555679" y="2825448"/>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2. Inventory</a:t>
            </a:r>
          </a:p>
        </p:txBody>
      </p:sp>
      <p:sp>
        <p:nvSpPr>
          <p:cNvPr id="17" name="Rectangle: Rounded Corners 16">
            <a:extLst>
              <a:ext uri="{FF2B5EF4-FFF2-40B4-BE49-F238E27FC236}">
                <a16:creationId xmlns:a16="http://schemas.microsoft.com/office/drawing/2014/main" id="{18657941-65CE-4EBA-82E1-F74AEFDFE7B3}"/>
              </a:ext>
            </a:extLst>
          </p:cNvPr>
          <p:cNvSpPr/>
          <p:nvPr/>
        </p:nvSpPr>
        <p:spPr>
          <a:xfrm>
            <a:off x="555679" y="4609876"/>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4. Move to .NET 5</a:t>
            </a:r>
          </a:p>
        </p:txBody>
      </p:sp>
      <p:sp>
        <p:nvSpPr>
          <p:cNvPr id="20" name="Rectangle: Rounded Corners 19">
            <a:extLst>
              <a:ext uri="{FF2B5EF4-FFF2-40B4-BE49-F238E27FC236}">
                <a16:creationId xmlns:a16="http://schemas.microsoft.com/office/drawing/2014/main" id="{88287F8B-D39F-4E16-BF02-12DA7B0372CE}"/>
              </a:ext>
            </a:extLst>
          </p:cNvPr>
          <p:cNvSpPr/>
          <p:nvPr/>
        </p:nvSpPr>
        <p:spPr>
          <a:xfrm>
            <a:off x="555679" y="5502090"/>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5. Move to other OS</a:t>
            </a:r>
          </a:p>
        </p:txBody>
      </p:sp>
      <p:sp>
        <p:nvSpPr>
          <p:cNvPr id="3" name="Rectangle: Rounded Corners 2">
            <a:extLst>
              <a:ext uri="{FF2B5EF4-FFF2-40B4-BE49-F238E27FC236}">
                <a16:creationId xmlns:a16="http://schemas.microsoft.com/office/drawing/2014/main" id="{65E21D86-696B-4E21-91F9-CBA8169F6A5D}"/>
              </a:ext>
            </a:extLst>
          </p:cNvPr>
          <p:cNvSpPr/>
          <p:nvPr/>
        </p:nvSpPr>
        <p:spPr>
          <a:xfrm>
            <a:off x="555683" y="1933234"/>
            <a:ext cx="2079166"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1. Understand goals</a:t>
            </a:r>
          </a:p>
        </p:txBody>
      </p:sp>
      <p:sp>
        <p:nvSpPr>
          <p:cNvPr id="4" name="Rectangle: Rounded Corners 3">
            <a:extLst>
              <a:ext uri="{FF2B5EF4-FFF2-40B4-BE49-F238E27FC236}">
                <a16:creationId xmlns:a16="http://schemas.microsoft.com/office/drawing/2014/main" id="{1572CDD1-383A-4E1B-A117-82520F112920}"/>
              </a:ext>
            </a:extLst>
          </p:cNvPr>
          <p:cNvSpPr/>
          <p:nvPr/>
        </p:nvSpPr>
        <p:spPr>
          <a:xfrm>
            <a:off x="555679" y="3717662"/>
            <a:ext cx="2079175" cy="594505"/>
          </a:xfrm>
          <a:prstGeom prst="roundRect">
            <a:avLst/>
          </a:prstGeom>
          <a:solidFill>
            <a:srgbClr val="3A20A0"/>
          </a:solidFill>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5"/>
                </a:solidFill>
              </a:rPr>
              <a:t>3. Convert Project</a:t>
            </a:r>
          </a:p>
        </p:txBody>
      </p:sp>
    </p:spTree>
    <p:extLst>
      <p:ext uri="{BB962C8B-B14F-4D97-AF65-F5344CB8AC3E}">
        <p14:creationId xmlns:p14="http://schemas.microsoft.com/office/powerpoint/2010/main" val="13329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5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A1E9-E5D6-4BD4-B38D-5690B180CA34}"/>
              </a:ext>
            </a:extLst>
          </p:cNvPr>
          <p:cNvSpPr>
            <a:spLocks noGrp="1"/>
          </p:cNvSpPr>
          <p:nvPr>
            <p:ph type="title"/>
          </p:nvPr>
        </p:nvSpPr>
        <p:spPr/>
        <p:txBody>
          <a:bodyPr/>
          <a:lstStyle/>
          <a:p>
            <a:r>
              <a:rPr lang="en-US" dirty="0"/>
              <a:t>Porting to .NET 5</a:t>
            </a:r>
          </a:p>
        </p:txBody>
      </p:sp>
      <p:sp>
        <p:nvSpPr>
          <p:cNvPr id="27" name="Content Placeholder 26">
            <a:extLst>
              <a:ext uri="{FF2B5EF4-FFF2-40B4-BE49-F238E27FC236}">
                <a16:creationId xmlns:a16="http://schemas.microsoft.com/office/drawing/2014/main" id="{7741DADF-FAC7-40E3-9B16-05E2ABD831DE}"/>
              </a:ext>
            </a:extLst>
          </p:cNvPr>
          <p:cNvSpPr>
            <a:spLocks noGrp="1"/>
          </p:cNvSpPr>
          <p:nvPr>
            <p:ph idx="1"/>
          </p:nvPr>
        </p:nvSpPr>
        <p:spPr>
          <a:xfrm>
            <a:off x="3249738" y="1825625"/>
            <a:ext cx="8104062" cy="4351338"/>
          </a:xfrm>
        </p:spPr>
        <p:txBody>
          <a:bodyPr/>
          <a:lstStyle/>
          <a:p>
            <a:pPr marL="228600" indent="-228600">
              <a:spcBef>
                <a:spcPts val="1000"/>
              </a:spcBef>
              <a:buFont typeface="Arial" panose="020B0604020202020204" pitchFamily="34" charset="0"/>
              <a:buChar char="•"/>
            </a:pPr>
            <a:r>
              <a:rPr lang="en-US" sz="2800" b="1" dirty="0">
                <a:solidFill>
                  <a:schemeClr val="tx2"/>
                </a:solidFill>
                <a:latin typeface="Open Sans" panose="020B0606030504020204" pitchFamily="34" charset="0"/>
                <a:ea typeface="Open Sans" panose="020B0606030504020204" pitchFamily="34" charset="0"/>
                <a:cs typeface="Open Sans" panose="020B0606030504020204" pitchFamily="34" charset="0"/>
              </a:rPr>
              <a:t>Understand your dependency graph</a:t>
            </a:r>
          </a:p>
          <a:p>
            <a:pPr lvl="1">
              <a:spcBef>
                <a:spcPts val="1000"/>
              </a:spcBef>
            </a:pP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Identify if you have shared components that needs to continue to work on .NET Framework</a:t>
            </a:r>
          </a:p>
          <a:p>
            <a:pPr lvl="1">
              <a:spcBef>
                <a:spcPts val="1000"/>
              </a:spcBef>
            </a:pPr>
            <a:r>
              <a:rPr lang="en-US" dirty="0"/>
              <a:t>Retarget those to .NET Standard</a:t>
            </a:r>
          </a:p>
          <a:p>
            <a:r>
              <a:rPr lang="en-US" b="1" dirty="0">
                <a:solidFill>
                  <a:schemeClr val="tx2"/>
                </a:solidFill>
                <a:latin typeface="Open Sans" panose="020B0606030504020204" pitchFamily="34" charset="0"/>
                <a:ea typeface="Open Sans" panose="020B0606030504020204" pitchFamily="34" charset="0"/>
                <a:cs typeface="Open Sans" panose="020B0606030504020204" pitchFamily="34" charset="0"/>
              </a:rPr>
              <a:t>Retarget remainder to .NET Core 3.1 or .NET 5</a:t>
            </a:r>
          </a:p>
          <a:p>
            <a:endParaRPr lang="en-US" dirty="0"/>
          </a:p>
        </p:txBody>
      </p:sp>
      <p:cxnSp>
        <p:nvCxnSpPr>
          <p:cNvPr id="7" name="Straight Arrow Connector 6">
            <a:extLst>
              <a:ext uri="{FF2B5EF4-FFF2-40B4-BE49-F238E27FC236}">
                <a16:creationId xmlns:a16="http://schemas.microsoft.com/office/drawing/2014/main" id="{222C9640-3CDB-416B-9545-931AB640226E}"/>
              </a:ext>
            </a:extLst>
          </p:cNvPr>
          <p:cNvCxnSpPr>
            <a:cxnSpLocks/>
          </p:cNvCxnSpPr>
          <p:nvPr/>
        </p:nvCxnSpPr>
        <p:spPr>
          <a:xfrm>
            <a:off x="1595266" y="1611747"/>
            <a:ext cx="0" cy="496813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276DD14-301D-4088-8F41-7A38978676FF}"/>
              </a:ext>
            </a:extLst>
          </p:cNvPr>
          <p:cNvSpPr/>
          <p:nvPr/>
        </p:nvSpPr>
        <p:spPr>
          <a:xfrm>
            <a:off x="555679" y="2825448"/>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2. Inventory</a:t>
            </a:r>
          </a:p>
        </p:txBody>
      </p:sp>
      <p:sp>
        <p:nvSpPr>
          <p:cNvPr id="16" name="Rectangle: Rounded Corners 15">
            <a:extLst>
              <a:ext uri="{FF2B5EF4-FFF2-40B4-BE49-F238E27FC236}">
                <a16:creationId xmlns:a16="http://schemas.microsoft.com/office/drawing/2014/main" id="{109F0CD4-9C30-401D-9605-B8DB6FA50160}"/>
              </a:ext>
            </a:extLst>
          </p:cNvPr>
          <p:cNvSpPr/>
          <p:nvPr/>
        </p:nvSpPr>
        <p:spPr>
          <a:xfrm>
            <a:off x="555679" y="3717662"/>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3. Convert Project</a:t>
            </a:r>
          </a:p>
        </p:txBody>
      </p:sp>
      <p:sp>
        <p:nvSpPr>
          <p:cNvPr id="20" name="Rectangle: Rounded Corners 19">
            <a:extLst>
              <a:ext uri="{FF2B5EF4-FFF2-40B4-BE49-F238E27FC236}">
                <a16:creationId xmlns:a16="http://schemas.microsoft.com/office/drawing/2014/main" id="{88287F8B-D39F-4E16-BF02-12DA7B0372CE}"/>
              </a:ext>
            </a:extLst>
          </p:cNvPr>
          <p:cNvSpPr/>
          <p:nvPr/>
        </p:nvSpPr>
        <p:spPr>
          <a:xfrm>
            <a:off x="555679" y="5502090"/>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5. Move to other OS</a:t>
            </a:r>
          </a:p>
        </p:txBody>
      </p:sp>
      <p:sp>
        <p:nvSpPr>
          <p:cNvPr id="3" name="Rectangle: Rounded Corners 2">
            <a:extLst>
              <a:ext uri="{FF2B5EF4-FFF2-40B4-BE49-F238E27FC236}">
                <a16:creationId xmlns:a16="http://schemas.microsoft.com/office/drawing/2014/main" id="{205C40CD-5755-405D-85AB-BF3291D9CA37}"/>
              </a:ext>
            </a:extLst>
          </p:cNvPr>
          <p:cNvSpPr/>
          <p:nvPr/>
        </p:nvSpPr>
        <p:spPr>
          <a:xfrm>
            <a:off x="555683" y="1933234"/>
            <a:ext cx="2079166"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1. Understand goals</a:t>
            </a:r>
          </a:p>
        </p:txBody>
      </p:sp>
      <p:sp>
        <p:nvSpPr>
          <p:cNvPr id="4" name="Rectangle: Rounded Corners 3">
            <a:extLst>
              <a:ext uri="{FF2B5EF4-FFF2-40B4-BE49-F238E27FC236}">
                <a16:creationId xmlns:a16="http://schemas.microsoft.com/office/drawing/2014/main" id="{75B03CA1-2548-4388-84AF-6B1A8B60411A}"/>
              </a:ext>
            </a:extLst>
          </p:cNvPr>
          <p:cNvSpPr/>
          <p:nvPr/>
        </p:nvSpPr>
        <p:spPr>
          <a:xfrm>
            <a:off x="555679" y="4609876"/>
            <a:ext cx="2079175" cy="594505"/>
          </a:xfrm>
          <a:prstGeom prst="roundRect">
            <a:avLst/>
          </a:prstGeom>
          <a:solidFill>
            <a:srgbClr val="3A20A0"/>
          </a:solidFill>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5"/>
                </a:solidFill>
              </a:rPr>
              <a:t>4. Move to .NET 5</a:t>
            </a:r>
          </a:p>
        </p:txBody>
      </p:sp>
    </p:spTree>
    <p:extLst>
      <p:ext uri="{BB962C8B-B14F-4D97-AF65-F5344CB8AC3E}">
        <p14:creationId xmlns:p14="http://schemas.microsoft.com/office/powerpoint/2010/main" val="289761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5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A1E9-E5D6-4BD4-B38D-5690B180CA34}"/>
              </a:ext>
            </a:extLst>
          </p:cNvPr>
          <p:cNvSpPr>
            <a:spLocks noGrp="1"/>
          </p:cNvSpPr>
          <p:nvPr>
            <p:ph type="title"/>
          </p:nvPr>
        </p:nvSpPr>
        <p:spPr/>
        <p:txBody>
          <a:bodyPr/>
          <a:lstStyle/>
          <a:p>
            <a:r>
              <a:rPr lang="en-US" dirty="0"/>
              <a:t>Porting to .NET 5</a:t>
            </a:r>
          </a:p>
        </p:txBody>
      </p:sp>
      <p:sp>
        <p:nvSpPr>
          <p:cNvPr id="27" name="Content Placeholder 26">
            <a:extLst>
              <a:ext uri="{FF2B5EF4-FFF2-40B4-BE49-F238E27FC236}">
                <a16:creationId xmlns:a16="http://schemas.microsoft.com/office/drawing/2014/main" id="{7741DADF-FAC7-40E3-9B16-05E2ABD831DE}"/>
              </a:ext>
            </a:extLst>
          </p:cNvPr>
          <p:cNvSpPr>
            <a:spLocks noGrp="1"/>
          </p:cNvSpPr>
          <p:nvPr>
            <p:ph idx="1"/>
          </p:nvPr>
        </p:nvSpPr>
        <p:spPr>
          <a:xfrm>
            <a:off x="3249738" y="1825625"/>
            <a:ext cx="8104062" cy="4351338"/>
          </a:xfrm>
        </p:spPr>
        <p:txBody>
          <a:bodyPr/>
          <a:lstStyle/>
          <a:p>
            <a:pPr marL="228600" indent="-228600">
              <a:spcBef>
                <a:spcPts val="1000"/>
              </a:spcBef>
              <a:buFont typeface="Arial" panose="020B0604020202020204" pitchFamily="34" charset="0"/>
              <a:buChar char="•"/>
            </a:pPr>
            <a:r>
              <a:rPr lang="en-US" sz="2800" b="1" dirty="0">
                <a:solidFill>
                  <a:schemeClr val="tx2"/>
                </a:solidFill>
                <a:latin typeface="Open Sans" panose="020B0606030504020204" pitchFamily="34" charset="0"/>
                <a:ea typeface="Open Sans" panose="020B0606030504020204" pitchFamily="34" charset="0"/>
                <a:cs typeface="Open Sans" panose="020B0606030504020204" pitchFamily="34" charset="0"/>
              </a:rPr>
              <a:t>If you want to go cross-platform:</a:t>
            </a:r>
          </a:p>
          <a:p>
            <a:pPr lvl="1">
              <a:spcBef>
                <a:spcPts val="1000"/>
              </a:spcBef>
            </a:pP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Ensure you have a CI system that can support multiple legs</a:t>
            </a:r>
          </a:p>
          <a:p>
            <a:pPr lvl="1">
              <a:spcBef>
                <a:spcPts val="1000"/>
              </a:spcBef>
            </a:pPr>
            <a:r>
              <a:rPr lang="en-US" dirty="0"/>
              <a:t>Azure DevOps, GitHub actions etc.</a:t>
            </a:r>
            <a:endPar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228600" indent="-228600">
              <a:spcBef>
                <a:spcPts val="1000"/>
              </a:spcBef>
              <a:buFont typeface="Arial" panose="020B0604020202020204" pitchFamily="34" charset="0"/>
              <a:buChar char="•"/>
            </a:pPr>
            <a:r>
              <a:rPr lang="en-US" sz="28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Add a leg per operating system</a:t>
            </a:r>
          </a:p>
          <a:p>
            <a:pPr lvl="1">
              <a:spcBef>
                <a:spcPts val="1000"/>
              </a:spcBef>
            </a:pP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And run tests!</a:t>
            </a:r>
          </a:p>
          <a:p>
            <a:endParaRPr lang="en-US" dirty="0"/>
          </a:p>
        </p:txBody>
      </p:sp>
      <p:cxnSp>
        <p:nvCxnSpPr>
          <p:cNvPr id="7" name="Straight Arrow Connector 6">
            <a:extLst>
              <a:ext uri="{FF2B5EF4-FFF2-40B4-BE49-F238E27FC236}">
                <a16:creationId xmlns:a16="http://schemas.microsoft.com/office/drawing/2014/main" id="{222C9640-3CDB-416B-9545-931AB640226E}"/>
              </a:ext>
            </a:extLst>
          </p:cNvPr>
          <p:cNvCxnSpPr>
            <a:cxnSpLocks/>
          </p:cNvCxnSpPr>
          <p:nvPr/>
        </p:nvCxnSpPr>
        <p:spPr>
          <a:xfrm>
            <a:off x="1595266" y="1611747"/>
            <a:ext cx="0" cy="496813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276DD14-301D-4088-8F41-7A38978676FF}"/>
              </a:ext>
            </a:extLst>
          </p:cNvPr>
          <p:cNvSpPr/>
          <p:nvPr/>
        </p:nvSpPr>
        <p:spPr>
          <a:xfrm>
            <a:off x="555679" y="2825448"/>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2. Inventory</a:t>
            </a:r>
          </a:p>
        </p:txBody>
      </p:sp>
      <p:sp>
        <p:nvSpPr>
          <p:cNvPr id="16" name="Rectangle: Rounded Corners 15">
            <a:extLst>
              <a:ext uri="{FF2B5EF4-FFF2-40B4-BE49-F238E27FC236}">
                <a16:creationId xmlns:a16="http://schemas.microsoft.com/office/drawing/2014/main" id="{109F0CD4-9C30-401D-9605-B8DB6FA50160}"/>
              </a:ext>
            </a:extLst>
          </p:cNvPr>
          <p:cNvSpPr/>
          <p:nvPr/>
        </p:nvSpPr>
        <p:spPr>
          <a:xfrm>
            <a:off x="555679" y="3717662"/>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3. Convert Project</a:t>
            </a:r>
          </a:p>
        </p:txBody>
      </p:sp>
      <p:sp>
        <p:nvSpPr>
          <p:cNvPr id="3" name="Rectangle: Rounded Corners 2">
            <a:extLst>
              <a:ext uri="{FF2B5EF4-FFF2-40B4-BE49-F238E27FC236}">
                <a16:creationId xmlns:a16="http://schemas.microsoft.com/office/drawing/2014/main" id="{2F8AD0ED-5187-4F37-B3A3-54813A7FDAE1}"/>
              </a:ext>
            </a:extLst>
          </p:cNvPr>
          <p:cNvSpPr/>
          <p:nvPr/>
        </p:nvSpPr>
        <p:spPr>
          <a:xfrm>
            <a:off x="555679" y="4609876"/>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4. Move to .NET 5</a:t>
            </a:r>
          </a:p>
        </p:txBody>
      </p:sp>
      <p:sp>
        <p:nvSpPr>
          <p:cNvPr id="4" name="Rectangle: Rounded Corners 3">
            <a:extLst>
              <a:ext uri="{FF2B5EF4-FFF2-40B4-BE49-F238E27FC236}">
                <a16:creationId xmlns:a16="http://schemas.microsoft.com/office/drawing/2014/main" id="{5FB96A60-BF6D-48C5-B3D3-AFD6363D424A}"/>
              </a:ext>
            </a:extLst>
          </p:cNvPr>
          <p:cNvSpPr/>
          <p:nvPr/>
        </p:nvSpPr>
        <p:spPr>
          <a:xfrm>
            <a:off x="555683" y="1933234"/>
            <a:ext cx="2079166"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1. Understand goals</a:t>
            </a:r>
          </a:p>
        </p:txBody>
      </p:sp>
      <p:sp>
        <p:nvSpPr>
          <p:cNvPr id="5" name="Rectangle: Rounded Corners 4">
            <a:extLst>
              <a:ext uri="{FF2B5EF4-FFF2-40B4-BE49-F238E27FC236}">
                <a16:creationId xmlns:a16="http://schemas.microsoft.com/office/drawing/2014/main" id="{245D2311-A96D-4E95-8F6F-64BE4155B150}"/>
              </a:ext>
            </a:extLst>
          </p:cNvPr>
          <p:cNvSpPr/>
          <p:nvPr/>
        </p:nvSpPr>
        <p:spPr>
          <a:xfrm>
            <a:off x="555679" y="5502090"/>
            <a:ext cx="2079175" cy="594505"/>
          </a:xfrm>
          <a:prstGeom prst="roundRect">
            <a:avLst/>
          </a:prstGeom>
          <a:solidFill>
            <a:srgbClr val="3A20A0"/>
          </a:solidFill>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5"/>
                </a:solidFill>
              </a:rPr>
              <a:t>5. Move to other OS</a:t>
            </a:r>
          </a:p>
        </p:txBody>
      </p:sp>
    </p:spTree>
    <p:extLst>
      <p:ext uri="{BB962C8B-B14F-4D97-AF65-F5344CB8AC3E}">
        <p14:creationId xmlns:p14="http://schemas.microsoft.com/office/powerpoint/2010/main" val="195834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50" fill="hold"/>
                                        <p:tgtEl>
                                          <p:spTgt spid="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try-convert on a solution</a:t>
            </a:r>
            <a:endParaRPr lang="en-US"/>
          </a:p>
        </p:txBody>
      </p:sp>
    </p:spTree>
    <p:extLst>
      <p:ext uri="{BB962C8B-B14F-4D97-AF65-F5344CB8AC3E}">
        <p14:creationId xmlns:p14="http://schemas.microsoft.com/office/powerpoint/2010/main" val="1394467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7FA7F-BD02-4443-AEB8-DE111B388A68}"/>
              </a:ext>
            </a:extLst>
          </p:cNvPr>
          <p:cNvSpPr>
            <a:spLocks noGrp="1"/>
          </p:cNvSpPr>
          <p:nvPr>
            <p:ph type="title"/>
          </p:nvPr>
        </p:nvSpPr>
        <p:spPr/>
        <p:txBody>
          <a:bodyPr/>
          <a:lstStyle/>
          <a:p>
            <a:r>
              <a:rPr lang="en-US"/>
              <a:t>Try-Convert Limitations</a:t>
            </a:r>
          </a:p>
        </p:txBody>
      </p:sp>
      <p:sp>
        <p:nvSpPr>
          <p:cNvPr id="5" name="Content Placeholder 4">
            <a:extLst>
              <a:ext uri="{FF2B5EF4-FFF2-40B4-BE49-F238E27FC236}">
                <a16:creationId xmlns:a16="http://schemas.microsoft.com/office/drawing/2014/main" id="{A7771AEC-AFC4-4B2A-BE02-9973C4983AAF}"/>
              </a:ext>
            </a:extLst>
          </p:cNvPr>
          <p:cNvSpPr>
            <a:spLocks noGrp="1"/>
          </p:cNvSpPr>
          <p:nvPr>
            <p:ph idx="1"/>
          </p:nvPr>
        </p:nvSpPr>
        <p:spPr/>
        <p:txBody>
          <a:bodyPr vert="horz" lIns="91440" tIns="45720" rIns="91440" bIns="45720" rtlCol="0" anchor="t">
            <a:normAutofit/>
          </a:bodyPr>
          <a:lstStyle/>
          <a:p>
            <a:r>
              <a:rPr lang="en-US" dirty="0"/>
              <a:t>It can’t convert some project types, such as</a:t>
            </a:r>
          </a:p>
          <a:p>
            <a:pPr lvl="1"/>
            <a:r>
              <a:rPr lang="en-US" dirty="0"/>
              <a:t>ASP.NET</a:t>
            </a:r>
          </a:p>
          <a:p>
            <a:pPr lvl="1"/>
            <a:r>
              <a:rPr lang="en-US" dirty="0"/>
              <a:t>Xamarin</a:t>
            </a:r>
          </a:p>
          <a:p>
            <a:r>
              <a:rPr lang="en-US" dirty="0">
                <a:latin typeface="Open Sans"/>
                <a:ea typeface="Open Sans"/>
                <a:cs typeface="Open Sans"/>
              </a:rPr>
              <a:t>It doesn’t migrate any source code (*.cs), only project files (*.csproj)</a:t>
            </a:r>
          </a:p>
        </p:txBody>
      </p:sp>
    </p:spTree>
    <p:extLst>
      <p:ext uri="{BB962C8B-B14F-4D97-AF65-F5344CB8AC3E}">
        <p14:creationId xmlns:p14="http://schemas.microsoft.com/office/powerpoint/2010/main" val="324240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CF3C8-7ECE-442C-970D-DB2F908DB316}"/>
              </a:ext>
            </a:extLst>
          </p:cNvPr>
          <p:cNvSpPr>
            <a:spLocks noGrp="1"/>
          </p:cNvSpPr>
          <p:nvPr>
            <p:ph type="title"/>
          </p:nvPr>
        </p:nvSpPr>
        <p:spPr/>
        <p:txBody>
          <a:bodyPr/>
          <a:lstStyle/>
          <a:p>
            <a:r>
              <a:rPr lang="en-US"/>
              <a:t>Docs!</a:t>
            </a:r>
          </a:p>
        </p:txBody>
      </p:sp>
      <p:sp>
        <p:nvSpPr>
          <p:cNvPr id="3" name="Content Placeholder 2">
            <a:extLst>
              <a:ext uri="{FF2B5EF4-FFF2-40B4-BE49-F238E27FC236}">
                <a16:creationId xmlns:a16="http://schemas.microsoft.com/office/drawing/2014/main" id="{F8CAB3E3-E1DD-4F03-B9B4-EC54A670E883}"/>
              </a:ext>
            </a:extLst>
          </p:cNvPr>
          <p:cNvSpPr>
            <a:spLocks noGrp="1"/>
          </p:cNvSpPr>
          <p:nvPr>
            <p:ph idx="1"/>
          </p:nvPr>
        </p:nvSpPr>
        <p:spPr/>
        <p:txBody>
          <a:bodyPr/>
          <a:lstStyle/>
          <a:p>
            <a:pPr marL="0" indent="0">
              <a:buNone/>
            </a:pPr>
            <a:r>
              <a:rPr lang="en-US"/>
              <a:t>We have docs that cover how to port to .NET 5</a:t>
            </a:r>
          </a:p>
          <a:p>
            <a:pPr marL="0" indent="0">
              <a:buNone/>
            </a:pPr>
            <a:r>
              <a:rPr lang="en-US"/>
              <a:t>and what tools to use</a:t>
            </a:r>
          </a:p>
        </p:txBody>
      </p:sp>
      <p:sp>
        <p:nvSpPr>
          <p:cNvPr id="4" name="Content Placeholder 3">
            <a:extLst>
              <a:ext uri="{FF2B5EF4-FFF2-40B4-BE49-F238E27FC236}">
                <a16:creationId xmlns:a16="http://schemas.microsoft.com/office/drawing/2014/main" id="{0539A94A-DE09-4D1C-A946-05D1F38EDCBC}"/>
              </a:ext>
            </a:extLst>
          </p:cNvPr>
          <p:cNvSpPr>
            <a:spLocks noGrp="1"/>
          </p:cNvSpPr>
          <p:nvPr>
            <p:ph idx="13"/>
          </p:nvPr>
        </p:nvSpPr>
        <p:spPr/>
        <p:txBody>
          <a:bodyPr/>
          <a:lstStyle/>
          <a:p>
            <a:r>
              <a:rPr lang="en-US"/>
              <a:t>https://aka.ms/net-porting-docs</a:t>
            </a:r>
          </a:p>
        </p:txBody>
      </p:sp>
    </p:spTree>
    <p:extLst>
      <p:ext uri="{BB962C8B-B14F-4D97-AF65-F5344CB8AC3E}">
        <p14:creationId xmlns:p14="http://schemas.microsoft.com/office/powerpoint/2010/main" val="404766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CF3C8-7ECE-442C-970D-DB2F908DB316}"/>
              </a:ext>
            </a:extLst>
          </p:cNvPr>
          <p:cNvSpPr>
            <a:spLocks noGrp="1"/>
          </p:cNvSpPr>
          <p:nvPr>
            <p:ph type="title"/>
          </p:nvPr>
        </p:nvSpPr>
        <p:spPr/>
        <p:txBody>
          <a:bodyPr/>
          <a:lstStyle/>
          <a:p>
            <a:r>
              <a:rPr lang="en-US"/>
              <a:t>API Port</a:t>
            </a:r>
          </a:p>
        </p:txBody>
      </p:sp>
      <p:sp>
        <p:nvSpPr>
          <p:cNvPr id="3" name="Content Placeholder 2">
            <a:extLst>
              <a:ext uri="{FF2B5EF4-FFF2-40B4-BE49-F238E27FC236}">
                <a16:creationId xmlns:a16="http://schemas.microsoft.com/office/drawing/2014/main" id="{F8CAB3E3-E1DD-4F03-B9B4-EC54A670E883}"/>
              </a:ext>
            </a:extLst>
          </p:cNvPr>
          <p:cNvSpPr>
            <a:spLocks noGrp="1"/>
          </p:cNvSpPr>
          <p:nvPr>
            <p:ph idx="1"/>
          </p:nvPr>
        </p:nvSpPr>
        <p:spPr/>
        <p:txBody>
          <a:bodyPr/>
          <a:lstStyle/>
          <a:p>
            <a:pPr marL="0" indent="0">
              <a:buNone/>
            </a:pPr>
            <a:r>
              <a:rPr lang="en-US"/>
              <a:t>Use it to assess understand your application</a:t>
            </a:r>
            <a:br>
              <a:rPr lang="en-US"/>
            </a:br>
            <a:r>
              <a:rPr lang="en-US"/>
              <a:t>its dependencies, and how compatible they</a:t>
            </a:r>
            <a:br>
              <a:rPr lang="en-US"/>
            </a:br>
            <a:r>
              <a:rPr lang="en-US"/>
              <a:t>are with .NET Core</a:t>
            </a:r>
          </a:p>
        </p:txBody>
      </p:sp>
      <p:sp>
        <p:nvSpPr>
          <p:cNvPr id="4" name="Content Placeholder 3">
            <a:extLst>
              <a:ext uri="{FF2B5EF4-FFF2-40B4-BE49-F238E27FC236}">
                <a16:creationId xmlns:a16="http://schemas.microsoft.com/office/drawing/2014/main" id="{0539A94A-DE09-4D1C-A946-05D1F38EDCBC}"/>
              </a:ext>
            </a:extLst>
          </p:cNvPr>
          <p:cNvSpPr>
            <a:spLocks noGrp="1"/>
          </p:cNvSpPr>
          <p:nvPr>
            <p:ph idx="13"/>
          </p:nvPr>
        </p:nvSpPr>
        <p:spPr/>
        <p:txBody>
          <a:bodyPr/>
          <a:lstStyle/>
          <a:p>
            <a:r>
              <a:rPr lang="en-US"/>
              <a:t>$ dotnet tool install –g </a:t>
            </a:r>
            <a:r>
              <a:rPr lang="en-US" err="1"/>
              <a:t>apiport</a:t>
            </a:r>
            <a:endParaRPr lang="en-US"/>
          </a:p>
        </p:txBody>
      </p:sp>
    </p:spTree>
    <p:extLst>
      <p:ext uri="{BB962C8B-B14F-4D97-AF65-F5344CB8AC3E}">
        <p14:creationId xmlns:p14="http://schemas.microsoft.com/office/powerpoint/2010/main" val="152889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CF3C8-7ECE-442C-970D-DB2F908DB316}"/>
              </a:ext>
            </a:extLst>
          </p:cNvPr>
          <p:cNvSpPr>
            <a:spLocks noGrp="1"/>
          </p:cNvSpPr>
          <p:nvPr>
            <p:ph type="title"/>
          </p:nvPr>
        </p:nvSpPr>
        <p:spPr/>
        <p:txBody>
          <a:bodyPr/>
          <a:lstStyle/>
          <a:p>
            <a:r>
              <a:rPr lang="en-US"/>
              <a:t>Try-Convert</a:t>
            </a:r>
          </a:p>
        </p:txBody>
      </p:sp>
      <p:sp>
        <p:nvSpPr>
          <p:cNvPr id="3" name="Content Placeholder 2">
            <a:extLst>
              <a:ext uri="{FF2B5EF4-FFF2-40B4-BE49-F238E27FC236}">
                <a16:creationId xmlns:a16="http://schemas.microsoft.com/office/drawing/2014/main" id="{F8CAB3E3-E1DD-4F03-B9B4-EC54A670E883}"/>
              </a:ext>
            </a:extLst>
          </p:cNvPr>
          <p:cNvSpPr>
            <a:spLocks noGrp="1"/>
          </p:cNvSpPr>
          <p:nvPr>
            <p:ph idx="1"/>
          </p:nvPr>
        </p:nvSpPr>
        <p:spPr/>
        <p:txBody>
          <a:bodyPr/>
          <a:lstStyle/>
          <a:p>
            <a:pPr marL="0" indent="0">
              <a:buNone/>
            </a:pPr>
            <a:r>
              <a:rPr lang="en-US"/>
              <a:t>Use it to convert your project files to .NET 5</a:t>
            </a:r>
            <a:br>
              <a:rPr lang="en-US"/>
            </a:br>
            <a:r>
              <a:rPr lang="en-US"/>
              <a:t>and .NET Standard</a:t>
            </a:r>
          </a:p>
        </p:txBody>
      </p:sp>
      <p:sp>
        <p:nvSpPr>
          <p:cNvPr id="4" name="Content Placeholder 3">
            <a:extLst>
              <a:ext uri="{FF2B5EF4-FFF2-40B4-BE49-F238E27FC236}">
                <a16:creationId xmlns:a16="http://schemas.microsoft.com/office/drawing/2014/main" id="{0539A94A-DE09-4D1C-A946-05D1F38EDCBC}"/>
              </a:ext>
            </a:extLst>
          </p:cNvPr>
          <p:cNvSpPr>
            <a:spLocks noGrp="1"/>
          </p:cNvSpPr>
          <p:nvPr>
            <p:ph idx="13"/>
          </p:nvPr>
        </p:nvSpPr>
        <p:spPr/>
        <p:txBody>
          <a:bodyPr/>
          <a:lstStyle/>
          <a:p>
            <a:r>
              <a:rPr lang="en-US"/>
              <a:t>dotnet tool install -g try-convert</a:t>
            </a:r>
          </a:p>
        </p:txBody>
      </p:sp>
    </p:spTree>
    <p:extLst>
      <p:ext uri="{BB962C8B-B14F-4D97-AF65-F5344CB8AC3E}">
        <p14:creationId xmlns:p14="http://schemas.microsoft.com/office/powerpoint/2010/main" val="1933746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a:xfrm>
            <a:off x="248920" y="696225"/>
            <a:ext cx="11628120" cy="669008"/>
          </a:xfrm>
        </p:spPr>
        <p:txBody>
          <a:bodyPr/>
          <a:lstStyle/>
          <a:p>
            <a:r>
              <a:rPr lang="en-US" sz="3600" dirty="0">
                <a:solidFill>
                  <a:schemeClr val="tx1"/>
                </a:solidFill>
                <a:latin typeface="Selawik Semibold" panose="020B0604020202020204" pitchFamily="34" charset="0"/>
                <a:ea typeface="Open Sans" panose="020B0604020202020204" charset="0"/>
                <a:cs typeface="Open Sans" panose="020B0604020202020204" charset="0"/>
              </a:rPr>
              <a:t>Visual Studio 2019 16.8 GA and 16.9 Preview</a:t>
            </a:r>
            <a:endParaRPr lang="en-US" dirty="0">
              <a:latin typeface="Selawik Semibold" panose="020B0604020202020204" pitchFamily="34" charset="0"/>
            </a:endParaRPr>
          </a:p>
        </p:txBody>
      </p:sp>
      <p:sp>
        <p:nvSpPr>
          <p:cNvPr id="4" name="Title 1">
            <a:extLst>
              <a:ext uri="{FF2B5EF4-FFF2-40B4-BE49-F238E27FC236}">
                <a16:creationId xmlns:a16="http://schemas.microsoft.com/office/drawing/2014/main" id="{9DEAB810-E789-4F5A-AFE7-B9FCC620BD4C}"/>
              </a:ext>
            </a:extLst>
          </p:cNvPr>
          <p:cNvSpPr txBox="1">
            <a:spLocks/>
          </p:cNvSpPr>
          <p:nvPr/>
        </p:nvSpPr>
        <p:spPr>
          <a:xfrm>
            <a:off x="7366000" y="6023735"/>
            <a:ext cx="4384040" cy="6690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t>visualstudio.com/download</a:t>
            </a:r>
            <a:br>
              <a:rPr kumimoji="0" lang="en-US" sz="2800" b="1" i="0" u="none" strike="noStrike" kern="1200" cap="none" spc="0" normalizeH="0" baseline="0" noProof="0" dirty="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br>
            <a:r>
              <a:rPr kumimoji="0" lang="en-US" sz="2800" b="1" i="0" u="none" strike="noStrike" kern="1200" cap="none" spc="0" normalizeH="0" baseline="0" noProof="0" dirty="0">
                <a:ln>
                  <a:noFill/>
                </a:ln>
                <a:solidFill>
                  <a:srgbClr val="F7B548">
                    <a:lumMod val="60000"/>
                    <a:lumOff val="40000"/>
                  </a:srgbClr>
                </a:solidFill>
                <a:effectLst/>
                <a:uLnTx/>
                <a:uFillTx/>
                <a:latin typeface="Calibri Light" panose="020F0302020204030204"/>
                <a:ea typeface="Open Sans" panose="020B0606030504020204" pitchFamily="34" charset="0"/>
                <a:cs typeface="Open Sans" panose="020B0606030504020204" pitchFamily="34" charset="0"/>
              </a:rPr>
              <a:t>aka.ms/vs-preview</a:t>
            </a:r>
          </a:p>
        </p:txBody>
      </p:sp>
      <p:sp>
        <p:nvSpPr>
          <p:cNvPr id="11" name="TextBox 10">
            <a:extLst>
              <a:ext uri="{FF2B5EF4-FFF2-40B4-BE49-F238E27FC236}">
                <a16:creationId xmlns:a16="http://schemas.microsoft.com/office/drawing/2014/main" id="{E589A1F7-FDBC-446F-8BA8-1A16F24464E3}"/>
              </a:ext>
            </a:extLst>
          </p:cNvPr>
          <p:cNvSpPr txBox="1"/>
          <p:nvPr/>
        </p:nvSpPr>
        <p:spPr>
          <a:xfrm>
            <a:off x="248920" y="1809234"/>
            <a:ext cx="3586480" cy="369332"/>
          </a:xfrm>
          <a:prstGeom prst="rect">
            <a:avLst/>
          </a:prstGeom>
          <a:noFill/>
        </p:spPr>
        <p:txBody>
          <a:bodyPr wrap="square">
            <a:spAutoFit/>
          </a:bodyPr>
          <a:lstStyle/>
          <a:p>
            <a:pPr marR="0" lvl="0">
              <a:spcBef>
                <a:spcPts val="0"/>
              </a:spcBef>
              <a:spcAft>
                <a:spcPts val="0"/>
              </a:spcAft>
            </a:pPr>
            <a:r>
              <a:rPr lang="en-US" sz="1800" dirty="0">
                <a:effectLst/>
                <a:latin typeface="Selawik Semibold" panose="020B0702040204020203" pitchFamily="34" charset="0"/>
                <a:ea typeface="Times New Roman" panose="02020603050405020304" pitchFamily="18" charset="0"/>
              </a:rPr>
              <a:t>Dev environments in the cloud </a:t>
            </a:r>
            <a:endParaRPr lang="en-US" sz="1800" dirty="0">
              <a:effectLst/>
              <a:latin typeface="Selawik Semibold" panose="020B0702040204020203" pitchFamily="34" charset="0"/>
              <a:ea typeface="Calibri" panose="020F0502020204030204" pitchFamily="34" charset="0"/>
            </a:endParaRPr>
          </a:p>
        </p:txBody>
      </p:sp>
      <p:sp>
        <p:nvSpPr>
          <p:cNvPr id="13" name="TextBox 12">
            <a:extLst>
              <a:ext uri="{FF2B5EF4-FFF2-40B4-BE49-F238E27FC236}">
                <a16:creationId xmlns:a16="http://schemas.microsoft.com/office/drawing/2014/main" id="{892F8F63-69D8-4893-BACE-3931EBC72B04}"/>
              </a:ext>
            </a:extLst>
          </p:cNvPr>
          <p:cNvSpPr txBox="1"/>
          <p:nvPr/>
        </p:nvSpPr>
        <p:spPr>
          <a:xfrm>
            <a:off x="5288280" y="1809234"/>
            <a:ext cx="3586480" cy="369332"/>
          </a:xfrm>
          <a:prstGeom prst="rect">
            <a:avLst/>
          </a:prstGeom>
          <a:noFill/>
        </p:spPr>
        <p:txBody>
          <a:bodyPr wrap="square">
            <a:spAutoFit/>
          </a:bodyPr>
          <a:lstStyle/>
          <a:p>
            <a:pPr marR="0" lvl="0">
              <a:spcBef>
                <a:spcPts val="0"/>
              </a:spcBef>
              <a:spcAft>
                <a:spcPts val="0"/>
              </a:spcAft>
            </a:pPr>
            <a:r>
              <a:rPr lang="en-US" sz="1800" dirty="0">
                <a:effectLst/>
                <a:latin typeface="Selawik Semibold" panose="020B0702040204020203" pitchFamily="34" charset="0"/>
                <a:ea typeface="Times New Roman" panose="02020603050405020304" pitchFamily="18" charset="0"/>
              </a:rPr>
              <a:t>.NET productivity</a:t>
            </a:r>
            <a:endParaRPr lang="en-US" sz="1800" dirty="0">
              <a:effectLst/>
              <a:latin typeface="Selawik Semibold" panose="020B0702040204020203" pitchFamily="34" charset="0"/>
              <a:ea typeface="Calibri" panose="020F0502020204030204" pitchFamily="34" charset="0"/>
            </a:endParaRPr>
          </a:p>
        </p:txBody>
      </p:sp>
      <p:sp>
        <p:nvSpPr>
          <p:cNvPr id="15" name="TextBox 14">
            <a:extLst>
              <a:ext uri="{FF2B5EF4-FFF2-40B4-BE49-F238E27FC236}">
                <a16:creationId xmlns:a16="http://schemas.microsoft.com/office/drawing/2014/main" id="{446E2B67-F0E5-40B5-AEAE-D17C7CF6540A}"/>
              </a:ext>
            </a:extLst>
          </p:cNvPr>
          <p:cNvSpPr txBox="1"/>
          <p:nvPr/>
        </p:nvSpPr>
        <p:spPr>
          <a:xfrm>
            <a:off x="248920" y="2954165"/>
            <a:ext cx="3586480" cy="369332"/>
          </a:xfrm>
          <a:prstGeom prst="rect">
            <a:avLst/>
          </a:prstGeom>
          <a:noFill/>
        </p:spPr>
        <p:txBody>
          <a:bodyPr wrap="square">
            <a:spAutoFit/>
          </a:bodyPr>
          <a:lstStyle/>
          <a:p>
            <a:pPr marR="0" lvl="0">
              <a:spcBef>
                <a:spcPts val="0"/>
              </a:spcBef>
              <a:spcAft>
                <a:spcPts val="0"/>
              </a:spcAft>
            </a:pPr>
            <a:r>
              <a:rPr lang="en-US" sz="1800" dirty="0">
                <a:effectLst/>
                <a:latin typeface="Selawik Semibold" panose="020B0702040204020203" pitchFamily="34" charset="0"/>
                <a:ea typeface="Times New Roman" panose="02020603050405020304" pitchFamily="18" charset="0"/>
              </a:rPr>
              <a:t>AI-assisted productivity</a:t>
            </a:r>
            <a:endParaRPr lang="en-US" sz="1800" dirty="0">
              <a:effectLst/>
              <a:latin typeface="Selawik Semibold" panose="020B0702040204020203" pitchFamily="34" charset="0"/>
              <a:ea typeface="Calibri" panose="020F0502020204030204" pitchFamily="34" charset="0"/>
            </a:endParaRPr>
          </a:p>
        </p:txBody>
      </p:sp>
      <p:sp>
        <p:nvSpPr>
          <p:cNvPr id="17" name="TextBox 16">
            <a:extLst>
              <a:ext uri="{FF2B5EF4-FFF2-40B4-BE49-F238E27FC236}">
                <a16:creationId xmlns:a16="http://schemas.microsoft.com/office/drawing/2014/main" id="{354455FE-12D1-4D4F-885C-DD0711285738}"/>
              </a:ext>
            </a:extLst>
          </p:cNvPr>
          <p:cNvSpPr txBox="1"/>
          <p:nvPr/>
        </p:nvSpPr>
        <p:spPr>
          <a:xfrm>
            <a:off x="248920" y="4323930"/>
            <a:ext cx="3769360" cy="369332"/>
          </a:xfrm>
          <a:prstGeom prst="rect">
            <a:avLst/>
          </a:prstGeom>
          <a:noFill/>
        </p:spPr>
        <p:txBody>
          <a:bodyPr wrap="square">
            <a:spAutoFit/>
          </a:bodyPr>
          <a:lstStyle/>
          <a:p>
            <a:pPr marR="0" lvl="0">
              <a:spcBef>
                <a:spcPts val="0"/>
              </a:spcBef>
              <a:spcAft>
                <a:spcPts val="0"/>
              </a:spcAft>
            </a:pPr>
            <a:r>
              <a:rPr lang="en-US" sz="1800" dirty="0">
                <a:effectLst/>
                <a:latin typeface="Selawik Semibold" panose="020B0702040204020203" pitchFamily="34" charset="0"/>
                <a:ea typeface="Times New Roman" panose="02020603050405020304" pitchFamily="18" charset="0"/>
              </a:rPr>
              <a:t>Automated CI/CD workflow </a:t>
            </a:r>
            <a:r>
              <a:rPr lang="en-US" sz="1800" baseline="30000" dirty="0">
                <a:solidFill>
                  <a:srgbClr val="FFC000"/>
                </a:solidFill>
                <a:effectLst/>
                <a:latin typeface="Selawik Semibold" panose="020B0702040204020203" pitchFamily="34" charset="0"/>
                <a:ea typeface="Times New Roman" panose="02020603050405020304" pitchFamily="18" charset="0"/>
              </a:rPr>
              <a:t>Preview</a:t>
            </a:r>
            <a:endParaRPr lang="en-US" sz="1800" dirty="0">
              <a:solidFill>
                <a:srgbClr val="FFC000"/>
              </a:solidFill>
              <a:effectLst/>
              <a:latin typeface="Selawik Semibold" panose="020B0702040204020203" pitchFamily="34" charset="0"/>
              <a:ea typeface="Calibri" panose="020F0502020204030204" pitchFamily="34" charset="0"/>
            </a:endParaRPr>
          </a:p>
        </p:txBody>
      </p:sp>
      <p:sp>
        <p:nvSpPr>
          <p:cNvPr id="19" name="TextBox 18">
            <a:extLst>
              <a:ext uri="{FF2B5EF4-FFF2-40B4-BE49-F238E27FC236}">
                <a16:creationId xmlns:a16="http://schemas.microsoft.com/office/drawing/2014/main" id="{13A80EB2-DED5-4B7E-A761-40BB53A1A808}"/>
              </a:ext>
            </a:extLst>
          </p:cNvPr>
          <p:cNvSpPr txBox="1"/>
          <p:nvPr/>
        </p:nvSpPr>
        <p:spPr>
          <a:xfrm>
            <a:off x="248920" y="5334897"/>
            <a:ext cx="3586480" cy="369332"/>
          </a:xfrm>
          <a:prstGeom prst="rect">
            <a:avLst/>
          </a:prstGeom>
          <a:noFill/>
        </p:spPr>
        <p:txBody>
          <a:bodyPr wrap="square">
            <a:spAutoFit/>
          </a:bodyPr>
          <a:lstStyle/>
          <a:p>
            <a:pPr marR="0" lvl="0">
              <a:spcBef>
                <a:spcPts val="0"/>
              </a:spcBef>
              <a:spcAft>
                <a:spcPts val="0"/>
              </a:spcAft>
            </a:pPr>
            <a:r>
              <a:rPr lang="en-US" sz="1800" dirty="0">
                <a:effectLst/>
                <a:latin typeface="Selawik Semibold" panose="020B0702040204020203" pitchFamily="34" charset="0"/>
                <a:ea typeface="Times New Roman" panose="02020603050405020304" pitchFamily="18" charset="0"/>
              </a:rPr>
              <a:t>Git workflows</a:t>
            </a:r>
            <a:endParaRPr lang="en-US" sz="1800" dirty="0">
              <a:effectLst/>
              <a:latin typeface="Selawik Semibold" panose="020B0702040204020203" pitchFamily="34" charset="0"/>
              <a:ea typeface="Calibri" panose="020F0502020204030204" pitchFamily="34" charset="0"/>
            </a:endParaRPr>
          </a:p>
        </p:txBody>
      </p:sp>
      <p:sp>
        <p:nvSpPr>
          <p:cNvPr id="23" name="TextBox 22">
            <a:extLst>
              <a:ext uri="{FF2B5EF4-FFF2-40B4-BE49-F238E27FC236}">
                <a16:creationId xmlns:a16="http://schemas.microsoft.com/office/drawing/2014/main" id="{D77368F0-CE1E-4C6C-AA35-379343465DC0}"/>
              </a:ext>
            </a:extLst>
          </p:cNvPr>
          <p:cNvSpPr txBox="1"/>
          <p:nvPr/>
        </p:nvSpPr>
        <p:spPr>
          <a:xfrm>
            <a:off x="5321300" y="3055722"/>
            <a:ext cx="3586480" cy="369332"/>
          </a:xfrm>
          <a:prstGeom prst="rect">
            <a:avLst/>
          </a:prstGeom>
          <a:noFill/>
        </p:spPr>
        <p:txBody>
          <a:bodyPr wrap="square">
            <a:spAutoFit/>
          </a:bodyPr>
          <a:lstStyle/>
          <a:p>
            <a:pPr marR="0" lvl="0">
              <a:spcBef>
                <a:spcPts val="0"/>
              </a:spcBef>
              <a:spcAft>
                <a:spcPts val="0"/>
              </a:spcAft>
            </a:pPr>
            <a:r>
              <a:rPr lang="en-US" sz="1800" dirty="0">
                <a:effectLst/>
                <a:latin typeface="Selawik Semibold" panose="020B0702040204020203" pitchFamily="34" charset="0"/>
                <a:ea typeface="Times New Roman" panose="02020603050405020304" pitchFamily="18" charset="0"/>
              </a:rPr>
              <a:t>Linux diagnostics</a:t>
            </a:r>
            <a:endParaRPr lang="en-US" sz="1800" dirty="0">
              <a:effectLst/>
              <a:latin typeface="Selawik Semibold" panose="020B0702040204020203" pitchFamily="34" charset="0"/>
              <a:ea typeface="Calibri" panose="020F0502020204030204" pitchFamily="34" charset="0"/>
            </a:endParaRPr>
          </a:p>
        </p:txBody>
      </p:sp>
      <p:sp>
        <p:nvSpPr>
          <p:cNvPr id="25" name="TextBox 24">
            <a:extLst>
              <a:ext uri="{FF2B5EF4-FFF2-40B4-BE49-F238E27FC236}">
                <a16:creationId xmlns:a16="http://schemas.microsoft.com/office/drawing/2014/main" id="{3840BFC9-BD07-4896-9272-AC42FD395E6A}"/>
              </a:ext>
            </a:extLst>
          </p:cNvPr>
          <p:cNvSpPr txBox="1"/>
          <p:nvPr/>
        </p:nvSpPr>
        <p:spPr>
          <a:xfrm>
            <a:off x="5321300" y="4494769"/>
            <a:ext cx="3586480" cy="369332"/>
          </a:xfrm>
          <a:prstGeom prst="rect">
            <a:avLst/>
          </a:prstGeom>
          <a:noFill/>
        </p:spPr>
        <p:txBody>
          <a:bodyPr wrap="square">
            <a:spAutoFit/>
          </a:bodyPr>
          <a:lstStyle/>
          <a:p>
            <a:pPr marR="0" lvl="0">
              <a:spcBef>
                <a:spcPts val="0"/>
              </a:spcBef>
              <a:spcAft>
                <a:spcPts val="0"/>
              </a:spcAft>
            </a:pPr>
            <a:r>
              <a:rPr lang="en-US" sz="1800" dirty="0">
                <a:effectLst/>
                <a:latin typeface="Selawik Semibold" panose="020B0702040204020203" pitchFamily="34" charset="0"/>
                <a:ea typeface="Times New Roman" panose="02020603050405020304" pitchFamily="18" charset="0"/>
              </a:rPr>
              <a:t>XAML productivity</a:t>
            </a:r>
            <a:endParaRPr lang="en-US" sz="1800" dirty="0">
              <a:effectLst/>
              <a:latin typeface="Selawik Semibold" panose="020B0702040204020203" pitchFamily="34" charset="0"/>
              <a:ea typeface="Calibri" panose="020F0502020204030204" pitchFamily="34" charset="0"/>
            </a:endParaRPr>
          </a:p>
        </p:txBody>
      </p:sp>
      <p:sp>
        <p:nvSpPr>
          <p:cNvPr id="26" name="TextBox 25">
            <a:extLst>
              <a:ext uri="{FF2B5EF4-FFF2-40B4-BE49-F238E27FC236}">
                <a16:creationId xmlns:a16="http://schemas.microsoft.com/office/drawing/2014/main" id="{0BDCDDD8-4B20-4806-AE5F-9CD90A0837A0}"/>
              </a:ext>
            </a:extLst>
          </p:cNvPr>
          <p:cNvSpPr txBox="1"/>
          <p:nvPr/>
        </p:nvSpPr>
        <p:spPr>
          <a:xfrm>
            <a:off x="248920" y="2188230"/>
            <a:ext cx="4414521"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1">
                    <a:lumMod val="85000"/>
                  </a:schemeClr>
                </a:solidFill>
                <a:effectLst/>
                <a:latin typeface="Calibri" panose="020F0502020204030204" pitchFamily="34" charset="0"/>
                <a:ea typeface="Times New Roman" panose="02020603050405020304" pitchFamily="18" charset="0"/>
              </a:rPr>
              <a:t>GitHub </a:t>
            </a:r>
            <a:r>
              <a:rPr lang="en-US" sz="1400" dirty="0" err="1">
                <a:solidFill>
                  <a:schemeClr val="tx1">
                    <a:lumMod val="85000"/>
                  </a:schemeClr>
                </a:solidFill>
                <a:effectLst/>
                <a:latin typeface="Calibri" panose="020F0502020204030204" pitchFamily="34" charset="0"/>
                <a:ea typeface="Times New Roman" panose="02020603050405020304" pitchFamily="18" charset="0"/>
              </a:rPr>
              <a:t>Codespaces</a:t>
            </a:r>
            <a:r>
              <a:rPr lang="en-US" sz="1400" dirty="0">
                <a:solidFill>
                  <a:schemeClr val="tx1">
                    <a:lumMod val="85000"/>
                  </a:schemeClr>
                </a:solidFill>
                <a:effectLst/>
                <a:latin typeface="Calibri" panose="020F0502020204030204" pitchFamily="34" charset="0"/>
                <a:ea typeface="Times New Roman" panose="02020603050405020304" pitchFamily="18" charset="0"/>
              </a:rPr>
              <a:t> available as a limited “preview” for ASP.NET Core, .NET Core and C++</a:t>
            </a:r>
            <a:endParaRPr lang="en-US" sz="1400" dirty="0">
              <a:solidFill>
                <a:schemeClr val="tx1">
                  <a:lumMod val="85000"/>
                </a:schemeClr>
              </a:solidFill>
              <a:latin typeface="Segoe UI (Body)"/>
            </a:endParaRPr>
          </a:p>
        </p:txBody>
      </p:sp>
      <p:sp>
        <p:nvSpPr>
          <p:cNvPr id="28" name="TextBox 27">
            <a:extLst>
              <a:ext uri="{FF2B5EF4-FFF2-40B4-BE49-F238E27FC236}">
                <a16:creationId xmlns:a16="http://schemas.microsoft.com/office/drawing/2014/main" id="{6EEA192B-60DE-4D2A-B507-EA9B6FDD3DA7}"/>
              </a:ext>
            </a:extLst>
          </p:cNvPr>
          <p:cNvSpPr txBox="1"/>
          <p:nvPr/>
        </p:nvSpPr>
        <p:spPr>
          <a:xfrm>
            <a:off x="248920" y="3358290"/>
            <a:ext cx="441452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1">
                    <a:lumMod val="85000"/>
                  </a:schemeClr>
                </a:solidFill>
                <a:effectLst/>
                <a:latin typeface="Calibri" panose="020F0502020204030204" pitchFamily="34" charset="0"/>
                <a:ea typeface="Times New Roman" panose="02020603050405020304" pitchFamily="18" charset="0"/>
              </a:rPr>
              <a:t>Team Completions: Get C# contextual suggestions for your own types, through custom models shared with your team</a:t>
            </a:r>
            <a:endParaRPr lang="en-US" sz="1400" dirty="0">
              <a:solidFill>
                <a:schemeClr val="tx1">
                  <a:lumMod val="85000"/>
                </a:schemeClr>
              </a:solidFill>
              <a:latin typeface="Segoe UI (Body)"/>
            </a:endParaRPr>
          </a:p>
        </p:txBody>
      </p:sp>
      <p:sp>
        <p:nvSpPr>
          <p:cNvPr id="30" name="TextBox 29">
            <a:extLst>
              <a:ext uri="{FF2B5EF4-FFF2-40B4-BE49-F238E27FC236}">
                <a16:creationId xmlns:a16="http://schemas.microsoft.com/office/drawing/2014/main" id="{9E6CEF06-3BFB-435E-800A-E7DE96EDE9AE}"/>
              </a:ext>
            </a:extLst>
          </p:cNvPr>
          <p:cNvSpPr txBox="1"/>
          <p:nvPr/>
        </p:nvSpPr>
        <p:spPr>
          <a:xfrm>
            <a:off x="248920" y="4726470"/>
            <a:ext cx="4414521"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1">
                    <a:lumMod val="85000"/>
                  </a:schemeClr>
                </a:solidFill>
                <a:effectLst/>
                <a:latin typeface="Calibri" panose="020F0502020204030204" pitchFamily="34" charset="0"/>
                <a:ea typeface="Times New Roman" panose="02020603050405020304" pitchFamily="18" charset="0"/>
              </a:rPr>
              <a:t>GitHub Actions workflow from within Visual Studio for your .NET Core apps</a:t>
            </a:r>
            <a:endParaRPr lang="en-US" sz="1400" dirty="0">
              <a:solidFill>
                <a:schemeClr val="tx1">
                  <a:lumMod val="85000"/>
                </a:schemeClr>
              </a:solidFill>
              <a:latin typeface="Segoe UI (Body)"/>
            </a:endParaRPr>
          </a:p>
        </p:txBody>
      </p:sp>
      <p:sp>
        <p:nvSpPr>
          <p:cNvPr id="32" name="TextBox 31">
            <a:extLst>
              <a:ext uri="{FF2B5EF4-FFF2-40B4-BE49-F238E27FC236}">
                <a16:creationId xmlns:a16="http://schemas.microsoft.com/office/drawing/2014/main" id="{5E55F6AB-C670-4933-BEEE-2DB28812A802}"/>
              </a:ext>
            </a:extLst>
          </p:cNvPr>
          <p:cNvSpPr txBox="1"/>
          <p:nvPr/>
        </p:nvSpPr>
        <p:spPr>
          <a:xfrm>
            <a:off x="248919" y="5738636"/>
            <a:ext cx="4414521"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1">
                    <a:lumMod val="85000"/>
                  </a:schemeClr>
                </a:solidFill>
                <a:effectLst/>
                <a:latin typeface="Calibri" panose="020F0502020204030204" pitchFamily="34" charset="0"/>
                <a:ea typeface="Times New Roman" panose="02020603050405020304" pitchFamily="18" charset="0"/>
              </a:rPr>
              <a:t>Easily execute your daily Git operations using the Git Changes window</a:t>
            </a:r>
          </a:p>
          <a:p>
            <a:pPr marL="285750" indent="-285750">
              <a:buFont typeface="Arial" panose="020B0604020202020204" pitchFamily="34" charset="0"/>
              <a:buChar char="•"/>
            </a:pPr>
            <a:r>
              <a:rPr lang="en-US" sz="1400" dirty="0">
                <a:solidFill>
                  <a:schemeClr val="tx1">
                    <a:lumMod val="85000"/>
                  </a:schemeClr>
                </a:solidFill>
                <a:effectLst/>
                <a:latin typeface="Calibri" panose="020F0502020204030204" pitchFamily="34" charset="0"/>
                <a:ea typeface="Times New Roman" panose="02020603050405020304" pitchFamily="18" charset="0"/>
              </a:rPr>
              <a:t>Browse and manage your Git repository and stop worrying about merge conflicts</a:t>
            </a:r>
          </a:p>
        </p:txBody>
      </p:sp>
      <p:sp>
        <p:nvSpPr>
          <p:cNvPr id="34" name="TextBox 33">
            <a:extLst>
              <a:ext uri="{FF2B5EF4-FFF2-40B4-BE49-F238E27FC236}">
                <a16:creationId xmlns:a16="http://schemas.microsoft.com/office/drawing/2014/main" id="{073403B2-0705-483F-BD5A-0AB75EE17099}"/>
              </a:ext>
            </a:extLst>
          </p:cNvPr>
          <p:cNvSpPr txBox="1"/>
          <p:nvPr/>
        </p:nvSpPr>
        <p:spPr>
          <a:xfrm>
            <a:off x="5321300" y="2188230"/>
            <a:ext cx="574294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1">
                    <a:lumMod val="85000"/>
                  </a:schemeClr>
                </a:solidFill>
                <a:effectLst/>
                <a:latin typeface="Calibri" panose="020F0502020204030204" pitchFamily="34" charset="0"/>
                <a:ea typeface="Times New Roman" panose="02020603050405020304" pitchFamily="18" charset="0"/>
              </a:rPr>
              <a:t>Roslyn analyzers are now included in the .NET 5.0 SDK</a:t>
            </a:r>
          </a:p>
          <a:p>
            <a:pPr marL="285750" indent="-285750">
              <a:buFont typeface="Arial" panose="020B0604020202020204" pitchFamily="34" charset="0"/>
              <a:buChar char="•"/>
            </a:pPr>
            <a:r>
              <a:rPr lang="en-US" sz="1400" dirty="0">
                <a:solidFill>
                  <a:schemeClr val="tx1">
                    <a:lumMod val="85000"/>
                  </a:schemeClr>
                </a:solidFill>
                <a:effectLst/>
                <a:latin typeface="Calibri" panose="020F0502020204030204" pitchFamily="34" charset="0"/>
                <a:ea typeface="Times New Roman" panose="02020603050405020304" pitchFamily="18" charset="0"/>
              </a:rPr>
              <a:t>.NET Code Style analyzers can now be enforced on build</a:t>
            </a:r>
            <a:r>
              <a:rPr lang="en-US" sz="1400" baseline="30000" dirty="0">
                <a:solidFill>
                  <a:schemeClr val="tx1">
                    <a:lumMod val="85000"/>
                  </a:schemeClr>
                </a:solidFill>
                <a:effectLst/>
                <a:latin typeface="Calibri" panose="020F0502020204030204" pitchFamily="34" charset="0"/>
                <a:ea typeface="Times New Roman" panose="02020603050405020304" pitchFamily="18" charset="0"/>
              </a:rPr>
              <a:t> </a:t>
            </a:r>
            <a:r>
              <a:rPr lang="en-US" sz="1400" b="1" baseline="30000" dirty="0">
                <a:solidFill>
                  <a:srgbClr val="FFC000"/>
                </a:solidFill>
                <a:effectLst/>
                <a:latin typeface="Calibri" panose="020F0502020204030204" pitchFamily="34" charset="0"/>
                <a:ea typeface="Times New Roman" panose="02020603050405020304" pitchFamily="18" charset="0"/>
              </a:rPr>
              <a:t>Preview</a:t>
            </a:r>
            <a:endParaRPr lang="en-US" sz="1400" b="1" dirty="0">
              <a:solidFill>
                <a:srgbClr val="FFC000"/>
              </a:solidFill>
              <a:effectLst/>
              <a:latin typeface="Calibri" panose="020F0502020204030204" pitchFamily="34" charset="0"/>
              <a:ea typeface="Times New Roman" panose="02020603050405020304" pitchFamily="18" charset="0"/>
            </a:endParaRPr>
          </a:p>
          <a:p>
            <a:endParaRPr lang="en-US" sz="1400" dirty="0">
              <a:solidFill>
                <a:schemeClr val="tx1">
                  <a:lumMod val="85000"/>
                </a:schemeClr>
              </a:solidFill>
              <a:effectLst/>
              <a:latin typeface="Calibri" panose="020F0502020204030204" pitchFamily="34" charset="0"/>
              <a:ea typeface="Times New Roman" panose="02020603050405020304" pitchFamily="18" charset="0"/>
            </a:endParaRPr>
          </a:p>
        </p:txBody>
      </p:sp>
      <p:sp>
        <p:nvSpPr>
          <p:cNvPr id="36" name="TextBox 35">
            <a:extLst>
              <a:ext uri="{FF2B5EF4-FFF2-40B4-BE49-F238E27FC236}">
                <a16:creationId xmlns:a16="http://schemas.microsoft.com/office/drawing/2014/main" id="{304E6618-003C-4F3A-87AE-9C3EC9671088}"/>
              </a:ext>
            </a:extLst>
          </p:cNvPr>
          <p:cNvSpPr txBox="1"/>
          <p:nvPr/>
        </p:nvSpPr>
        <p:spPr>
          <a:xfrm>
            <a:off x="5321300" y="3497378"/>
            <a:ext cx="369570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1">
                    <a:lumMod val="85000"/>
                  </a:schemeClr>
                </a:solidFill>
                <a:effectLst/>
                <a:latin typeface="Calibri" panose="020F0502020204030204" pitchFamily="34" charset="0"/>
                <a:ea typeface="Times New Roman" panose="02020603050405020304" pitchFamily="18" charset="0"/>
              </a:rPr>
              <a:t>.NET Core Debugging with WSL 2 using the Linux distro of your choice</a:t>
            </a:r>
            <a:r>
              <a:rPr lang="en-US" sz="1400" baseline="30000" dirty="0">
                <a:solidFill>
                  <a:schemeClr val="tx1">
                    <a:lumMod val="85000"/>
                  </a:schemeClr>
                </a:solidFill>
                <a:effectLst/>
                <a:latin typeface="Calibri" panose="020F0502020204030204" pitchFamily="34" charset="0"/>
                <a:ea typeface="Times New Roman" panose="02020603050405020304" pitchFamily="18" charset="0"/>
              </a:rPr>
              <a:t> </a:t>
            </a:r>
            <a:r>
              <a:rPr lang="en-US" sz="1400" b="1" baseline="30000" dirty="0">
                <a:solidFill>
                  <a:srgbClr val="FFC000"/>
                </a:solidFill>
                <a:effectLst/>
                <a:latin typeface="Calibri" panose="020F0502020204030204" pitchFamily="34" charset="0"/>
                <a:ea typeface="Times New Roman" panose="02020603050405020304" pitchFamily="18" charset="0"/>
              </a:rPr>
              <a:t>Preview</a:t>
            </a:r>
            <a:endParaRPr lang="en-US" sz="1400" b="1" dirty="0">
              <a:solidFill>
                <a:srgbClr val="FFC000"/>
              </a:solidFill>
              <a:effectLst/>
              <a:latin typeface="Calibri" panose="020F0502020204030204" pitchFamily="34" charset="0"/>
              <a:ea typeface="Times New Roman" panose="02020603050405020304" pitchFamily="18" charset="0"/>
            </a:endParaRPr>
          </a:p>
          <a:p>
            <a:pPr marL="285750" indent="-285750">
              <a:buFont typeface="Arial" panose="020B0604020202020204" pitchFamily="34" charset="0"/>
              <a:buChar char="•"/>
            </a:pPr>
            <a:r>
              <a:rPr lang="en-US" sz="1400" dirty="0">
                <a:solidFill>
                  <a:schemeClr val="tx1">
                    <a:lumMod val="85000"/>
                  </a:schemeClr>
                </a:solidFill>
                <a:effectLst/>
                <a:latin typeface="Calibri" panose="020F0502020204030204" pitchFamily="34" charset="0"/>
                <a:ea typeface="Times New Roman" panose="02020603050405020304" pitchFamily="18" charset="0"/>
              </a:rPr>
              <a:t>Debug managed Linux core dump</a:t>
            </a:r>
          </a:p>
        </p:txBody>
      </p:sp>
      <p:sp>
        <p:nvSpPr>
          <p:cNvPr id="38" name="TextBox 37">
            <a:extLst>
              <a:ext uri="{FF2B5EF4-FFF2-40B4-BE49-F238E27FC236}">
                <a16:creationId xmlns:a16="http://schemas.microsoft.com/office/drawing/2014/main" id="{4A546B72-6F14-4CD7-BE55-1970C5C1A625}"/>
              </a:ext>
            </a:extLst>
          </p:cNvPr>
          <p:cNvSpPr txBox="1"/>
          <p:nvPr/>
        </p:nvSpPr>
        <p:spPr>
          <a:xfrm>
            <a:off x="5321300" y="4988080"/>
            <a:ext cx="369570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1">
                    <a:lumMod val="85000"/>
                  </a:schemeClr>
                </a:solidFill>
                <a:effectLst/>
                <a:latin typeface="Calibri" panose="020F0502020204030204" pitchFamily="34" charset="0"/>
                <a:ea typeface="Times New Roman" panose="02020603050405020304" pitchFamily="18" charset="0"/>
              </a:rPr>
              <a:t>XAML Binding Failures diagnostic improvements</a:t>
            </a:r>
          </a:p>
          <a:p>
            <a:pPr marL="285750" indent="-285750">
              <a:buFont typeface="Arial" panose="020B0604020202020204" pitchFamily="34" charset="0"/>
              <a:buChar char="•"/>
            </a:pPr>
            <a:r>
              <a:rPr lang="en-US" sz="1400" dirty="0">
                <a:solidFill>
                  <a:schemeClr val="tx1">
                    <a:lumMod val="85000"/>
                  </a:schemeClr>
                </a:solidFill>
                <a:effectLst/>
                <a:latin typeface="Calibri" panose="020F0502020204030204" pitchFamily="34" charset="0"/>
                <a:ea typeface="Times New Roman" panose="02020603050405020304" pitchFamily="18" charset="0"/>
              </a:rPr>
              <a:t>XAML Hot Reload supports UWP</a:t>
            </a:r>
          </a:p>
        </p:txBody>
      </p:sp>
    </p:spTree>
    <p:extLst>
      <p:ext uri="{BB962C8B-B14F-4D97-AF65-F5344CB8AC3E}">
        <p14:creationId xmlns:p14="http://schemas.microsoft.com/office/powerpoint/2010/main" val="40199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DB0F6E-8F44-432D-9A13-6E6437B9BC63}"/>
              </a:ext>
            </a:extLst>
          </p:cNvPr>
          <p:cNvSpPr>
            <a:spLocks noGrp="1"/>
          </p:cNvSpPr>
          <p:nvPr>
            <p:ph type="title"/>
          </p:nvPr>
        </p:nvSpPr>
        <p:spPr/>
        <p:txBody>
          <a:bodyPr/>
          <a:lstStyle/>
          <a:p>
            <a:r>
              <a:rPr lang="en-US"/>
              <a:t>.NET 5 Vision Recap</a:t>
            </a:r>
          </a:p>
        </p:txBody>
      </p:sp>
      <p:sp>
        <p:nvSpPr>
          <p:cNvPr id="4" name="Text Placeholder 3">
            <a:extLst>
              <a:ext uri="{FF2B5EF4-FFF2-40B4-BE49-F238E27FC236}">
                <a16:creationId xmlns:a16="http://schemas.microsoft.com/office/drawing/2014/main" id="{6456DB98-613C-4171-827D-74A44F6DD5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5008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7" name="Title 6">
            <a:extLst>
              <a:ext uri="{FF2B5EF4-FFF2-40B4-BE49-F238E27FC236}">
                <a16:creationId xmlns:a16="http://schemas.microsoft.com/office/drawing/2014/main" id="{8C038420-EC3B-4472-AE8A-7F5499ED7C63}"/>
              </a:ext>
            </a:extLst>
          </p:cNvPr>
          <p:cNvSpPr>
            <a:spLocks noGrp="1"/>
          </p:cNvSpPr>
          <p:nvPr>
            <p:ph type="title"/>
          </p:nvPr>
        </p:nvSpPr>
        <p:spPr/>
        <p:txBody>
          <a:bodyPr/>
          <a:lstStyle/>
          <a:p>
            <a:r>
              <a:rPr lang="en-US"/>
              <a:t>Q&amp; A</a:t>
            </a:r>
          </a:p>
        </p:txBody>
      </p:sp>
      <p:sp>
        <p:nvSpPr>
          <p:cNvPr id="17" name="TextBox 16">
            <a:extLst>
              <a:ext uri="{FF2B5EF4-FFF2-40B4-BE49-F238E27FC236}">
                <a16:creationId xmlns:a16="http://schemas.microsoft.com/office/drawing/2014/main" id="{BD181239-8408-406B-B50F-8F936EF89370}"/>
              </a:ext>
            </a:extLst>
          </p:cNvPr>
          <p:cNvSpPr txBox="1"/>
          <p:nvPr/>
        </p:nvSpPr>
        <p:spPr>
          <a:xfrm>
            <a:off x="1835787" y="1931601"/>
            <a:ext cx="4035945" cy="1430179"/>
          </a:xfrm>
          <a:prstGeom prst="roundRect">
            <a:avLst>
              <a:gd name="adj" fmla="val 17410"/>
            </a:avLst>
          </a:prstGeom>
          <a:solidFill>
            <a:srgbClr val="7030A0"/>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txBody>
          <a:bodyPr wrap="square" lIns="1188720" tIns="182880" rIns="182880" bIns="182880" rtlCol="0">
            <a:spAutoFit/>
          </a:bodyPr>
          <a:lstStyle>
            <a:defPPr>
              <a:defRPr lang="en-US"/>
            </a:defPPr>
            <a:lvl1pPr>
              <a:defRPr sz="2000"/>
            </a:lvl1pPr>
          </a:lstStyle>
          <a:p>
            <a:r>
              <a:rPr lang="en-US" b="1">
                <a:solidFill>
                  <a:schemeClr val="bg1"/>
                </a:solidFill>
              </a:rPr>
              <a:t>Immo Landwerth</a:t>
            </a:r>
          </a:p>
          <a:p>
            <a:r>
              <a:rPr lang="en-US">
                <a:solidFill>
                  <a:schemeClr val="bg1"/>
                </a:solidFill>
              </a:rPr>
              <a:t>Program Manager .NET</a:t>
            </a:r>
          </a:p>
          <a:p>
            <a:r>
              <a:rPr lang="en-US">
                <a:solidFill>
                  <a:schemeClr val="bg1"/>
                </a:solidFill>
              </a:rPr>
              <a:t>@terrajobst</a:t>
            </a:r>
          </a:p>
        </p:txBody>
      </p:sp>
      <p:pic>
        <p:nvPicPr>
          <p:cNvPr id="6" name="Picture 2" descr="Avatar">
            <a:extLst>
              <a:ext uri="{FF2B5EF4-FFF2-40B4-BE49-F238E27FC236}">
                <a16:creationId xmlns:a16="http://schemas.microsoft.com/office/drawing/2014/main" id="{CE88625E-C145-4D77-AE5E-AD9E5F5DF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438" y="1761341"/>
            <a:ext cx="1770698" cy="17706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E2E6017-182F-4757-9F95-405E74FFE22B}"/>
              </a:ext>
            </a:extLst>
          </p:cNvPr>
          <p:cNvSpPr txBox="1"/>
          <p:nvPr/>
        </p:nvSpPr>
        <p:spPr>
          <a:xfrm>
            <a:off x="2869203" y="4141542"/>
            <a:ext cx="4035945" cy="1430179"/>
          </a:xfrm>
          <a:prstGeom prst="roundRect">
            <a:avLst>
              <a:gd name="adj" fmla="val 17410"/>
            </a:avLst>
          </a:prstGeom>
          <a:solidFill>
            <a:srgbClr val="7030A0"/>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txBody>
          <a:bodyPr wrap="square" lIns="182880" tIns="182880" rIns="1188720" bIns="182880" rtlCol="0">
            <a:spAutoFit/>
          </a:bodyPr>
          <a:lstStyle>
            <a:defPPr>
              <a:defRPr lang="en-US"/>
            </a:defPPr>
            <a:lvl1pPr>
              <a:defRPr sz="2000"/>
            </a:lvl1pPr>
          </a:lstStyle>
          <a:p>
            <a:r>
              <a:rPr lang="en-US" b="1">
                <a:solidFill>
                  <a:schemeClr val="bg1"/>
                </a:solidFill>
              </a:rPr>
              <a:t>Phillip Carter</a:t>
            </a:r>
          </a:p>
          <a:p>
            <a:r>
              <a:rPr lang="en-US">
                <a:solidFill>
                  <a:schemeClr val="bg1"/>
                </a:solidFill>
              </a:rPr>
              <a:t>Program Manager .NET</a:t>
            </a:r>
          </a:p>
          <a:p>
            <a:r>
              <a:rPr lang="en-US">
                <a:solidFill>
                  <a:schemeClr val="bg1"/>
                </a:solidFill>
              </a:rPr>
              <a:t>@_cartermp</a:t>
            </a:r>
          </a:p>
        </p:txBody>
      </p:sp>
      <p:pic>
        <p:nvPicPr>
          <p:cNvPr id="2" name="Picture 2" descr="Phillip Carter">
            <a:extLst>
              <a:ext uri="{FF2B5EF4-FFF2-40B4-BE49-F238E27FC236}">
                <a16:creationId xmlns:a16="http://schemas.microsoft.com/office/drawing/2014/main" id="{1D1A247E-2835-41BE-B61A-D33ED0976E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213"/>
          <a:stretch/>
        </p:blipFill>
        <p:spPr bwMode="auto">
          <a:xfrm>
            <a:off x="5871732" y="3979809"/>
            <a:ext cx="1753644" cy="17536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460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675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Single column of content</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8877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p:txBody>
          <a:bodyPr/>
          <a:lstStyle/>
          <a:p>
            <a:r>
              <a:rPr lang="en-US"/>
              <a:t>Two columns of content</a:t>
            </a:r>
          </a:p>
        </p:txBody>
      </p:sp>
      <p:sp>
        <p:nvSpPr>
          <p:cNvPr id="3" name="Content Placeholder 2">
            <a:extLst>
              <a:ext uri="{FF2B5EF4-FFF2-40B4-BE49-F238E27FC236}">
                <a16:creationId xmlns:a16="http://schemas.microsoft.com/office/drawing/2014/main" id="{A0474112-9F16-0A45-AE51-B06BF7E5011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AA22736B-A560-D141-970D-3B00E888626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66848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Presenter</a:t>
            </a:r>
          </a:p>
        </p:txBody>
      </p:sp>
    </p:spTree>
    <p:extLst>
      <p:ext uri="{BB962C8B-B14F-4D97-AF65-F5344CB8AC3E}">
        <p14:creationId xmlns:p14="http://schemas.microsoft.com/office/powerpoint/2010/main" val="3351983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a:t>Code Sample</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p:txBody>
          <a:bodyPr/>
          <a:lstStyle/>
          <a:p>
            <a:r>
              <a:rPr lang="en-US"/>
              <a:t>Code sample</a:t>
            </a:r>
          </a:p>
        </p:txBody>
      </p:sp>
    </p:spTree>
    <p:extLst>
      <p:ext uri="{BB962C8B-B14F-4D97-AF65-F5344CB8AC3E}">
        <p14:creationId xmlns:p14="http://schemas.microsoft.com/office/powerpoint/2010/main" val="1561872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838200" y="365125"/>
            <a:ext cx="4542945" cy="1325563"/>
          </a:xfrm>
        </p:spPr>
        <p:txBody>
          <a:bodyPr>
            <a:normAutofit/>
          </a:bodyPr>
          <a:lstStyle/>
          <a:p>
            <a:r>
              <a:rPr lang="en-US">
                <a:cs typeface="Segoe UI"/>
              </a:rPr>
              <a:t>One .NET vision</a:t>
            </a:r>
            <a:endParaRPr lang="en-US"/>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5824" y="1809749"/>
            <a:ext cx="3000375" cy="69532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5823" y="4005264"/>
            <a:ext cx="3000375" cy="6953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5823" y="2907506"/>
            <a:ext cx="3000375" cy="695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5823" y="2907506"/>
            <a:ext cx="3000375" cy="695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2925" y="1824007"/>
            <a:ext cx="7620000" cy="2862322"/>
          </a:xfrm>
          <a:prstGeom prst="rect">
            <a:avLst/>
          </a:prstGeom>
          <a:noFill/>
        </p:spPr>
        <p:txBody>
          <a:bodyPr wrap="square">
            <a:spAutoFit/>
          </a:bodyPr>
          <a:lstStyle/>
          <a:p>
            <a:r>
              <a:rPr lang="en-US" sz="2000"/>
              <a:t>Single SDK, one BCL, unified toolchain</a:t>
            </a:r>
          </a:p>
          <a:p>
            <a:endParaRPr lang="en-US" sz="2000"/>
          </a:p>
          <a:p>
            <a:r>
              <a:rPr lang="en-US" sz="2000"/>
              <a:t>Cross-platform native UI </a:t>
            </a:r>
          </a:p>
          <a:p>
            <a:endParaRPr lang="en-US" sz="2000"/>
          </a:p>
          <a:p>
            <a:r>
              <a:rPr lang="en-US" sz="2000"/>
              <a:t>Cross-platform web UI</a:t>
            </a:r>
          </a:p>
          <a:p>
            <a:endParaRPr lang="en-US" sz="2000"/>
          </a:p>
          <a:p>
            <a:r>
              <a:rPr lang="en-US" sz="2000"/>
              <a:t>Cloud native investments</a:t>
            </a:r>
          </a:p>
          <a:p>
            <a:endParaRPr lang="en-US" sz="2000"/>
          </a:p>
          <a:p>
            <a:r>
              <a:rPr lang="en-US" sz="2000"/>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470375" y="5499138"/>
            <a:ext cx="11251250" cy="584775"/>
          </a:xfrm>
          <a:prstGeom prst="rect">
            <a:avLst/>
          </a:prstGeom>
          <a:noFill/>
        </p:spPr>
        <p:txBody>
          <a:bodyPr wrap="square">
            <a:spAutoFit/>
          </a:bodyPr>
          <a:lstStyle>
            <a:defPPr>
              <a:defRPr lang="en-US"/>
            </a:defPPr>
            <a:lvl1pPr>
              <a:defRPr kumimoji="0" sz="3600" b="0" i="0" u="none" strike="noStrike" cap="none" spc="-50" normalizeH="0" baseline="0">
                <a:ln w="3175">
                  <a:noFill/>
                </a:ln>
                <a:solidFill>
                  <a:srgbClr val="50E6FF"/>
                </a:solidFill>
                <a:effectLst/>
                <a:uLnTx/>
                <a:uFillTx/>
                <a:latin typeface="Segoe UI Semibold"/>
                <a:cs typeface="Segoe UI" pitchFamily="34" charset="0"/>
              </a:defRPr>
            </a:lvl1pPr>
          </a:lstStyle>
          <a:p>
            <a:r>
              <a:rPr lang="en-US" sz="3200"/>
              <a:t>.NET has the best of breed solutions for all modern workloads</a:t>
            </a:r>
          </a:p>
        </p:txBody>
      </p:sp>
      <p:sp>
        <p:nvSpPr>
          <p:cNvPr id="15" name="Title 1">
            <a:extLst>
              <a:ext uri="{FF2B5EF4-FFF2-40B4-BE49-F238E27FC236}">
                <a16:creationId xmlns:a16="http://schemas.microsoft.com/office/drawing/2014/main" id="{E1B4E2C2-03A5-4CCE-918A-2C73F04DC256}"/>
              </a:ext>
            </a:extLst>
          </p:cNvPr>
          <p:cNvSpPr txBox="1">
            <a:spLocks/>
          </p:cNvSpPr>
          <p:nvPr/>
        </p:nvSpPr>
        <p:spPr>
          <a:xfrm>
            <a:off x="5115561" y="365125"/>
            <a:ext cx="66060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cs typeface="Segoe UI"/>
              </a:rPr>
              <a:t>– .NET 5 to 6 "wave"</a:t>
            </a:r>
            <a:endParaRPr lang="en-US"/>
          </a:p>
        </p:txBody>
      </p:sp>
    </p:spTree>
    <p:extLst>
      <p:ext uri="{BB962C8B-B14F-4D97-AF65-F5344CB8AC3E}">
        <p14:creationId xmlns:p14="http://schemas.microsoft.com/office/powerpoint/2010/main" val="2286626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500"/>
                                        <p:tgtEl>
                                          <p:spTgt spid="11">
                                            <p:txEl>
                                              <p:pRg st="0" end="0"/>
                                            </p:txEl>
                                          </p:spTgt>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animEffect transition="in" filter="fade">
                                      <p:cBhvr>
                                        <p:cTn id="33" dur="500"/>
                                        <p:tgtEl>
                                          <p:spTgt spid="11">
                                            <p:txEl>
                                              <p:pRg st="2" end="2"/>
                                            </p:txEl>
                                          </p:spTgt>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animEffect transition="in" filter="fade">
                                      <p:cBhvr>
                                        <p:cTn id="37" dur="500"/>
                                        <p:tgtEl>
                                          <p:spTgt spid="11">
                                            <p:txEl>
                                              <p:pRg st="4" end="4"/>
                                            </p:txEl>
                                          </p:spTgt>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1">
                                            <p:txEl>
                                              <p:pRg st="6" end="6"/>
                                            </p:txEl>
                                          </p:spTgt>
                                        </p:tgtEl>
                                        <p:attrNameLst>
                                          <p:attrName>style.visibility</p:attrName>
                                        </p:attrNameLst>
                                      </p:cBhvr>
                                      <p:to>
                                        <p:strVal val="visible"/>
                                      </p:to>
                                    </p:set>
                                    <p:animEffect transition="in" filter="fade">
                                      <p:cBhvr>
                                        <p:cTn id="41" dur="500"/>
                                        <p:tgtEl>
                                          <p:spTgt spid="11">
                                            <p:txEl>
                                              <p:pRg st="6" end="6"/>
                                            </p:txEl>
                                          </p:spTgt>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animEffect transition="in" filter="fade">
                                      <p:cBhvr>
                                        <p:cTn id="45" dur="500"/>
                                        <p:tgtEl>
                                          <p:spTgt spid="11">
                                            <p:txEl>
                                              <p:pRg st="8" end="8"/>
                                            </p:txEl>
                                          </p:spTgt>
                                        </p:tgtEl>
                                      </p:cBhvr>
                                    </p:animEffect>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5" grpId="0" animBg="1"/>
      <p:bldP spid="9" grpId="0" animBg="1"/>
      <p:bldP spid="11" grpId="0" build="p"/>
      <p:bldP spid="13"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5F739-E21E-46D4-B777-337BFB41902E}"/>
              </a:ext>
            </a:extLst>
          </p:cNvPr>
          <p:cNvSpPr>
            <a:spLocks noGrp="1"/>
          </p:cNvSpPr>
          <p:nvPr>
            <p:ph type="title"/>
          </p:nvPr>
        </p:nvSpPr>
        <p:spPr/>
        <p:txBody>
          <a:bodyPr/>
          <a:lstStyle/>
          <a:p>
            <a:r>
              <a:rPr lang="en-US"/>
              <a:t>What does this </a:t>
            </a:r>
            <a:r>
              <a:rPr lang="en-US" i="1"/>
              <a:t>actually</a:t>
            </a:r>
            <a:r>
              <a:rPr lang="en-US"/>
              <a:t> mean?</a:t>
            </a:r>
          </a:p>
        </p:txBody>
      </p:sp>
      <p:sp>
        <p:nvSpPr>
          <p:cNvPr id="4" name="Rectangle 3">
            <a:extLst>
              <a:ext uri="{FF2B5EF4-FFF2-40B4-BE49-F238E27FC236}">
                <a16:creationId xmlns:a16="http://schemas.microsoft.com/office/drawing/2014/main" id="{9EF98289-791D-4C2E-A1AA-8D291CDA6105}"/>
              </a:ext>
            </a:extLst>
          </p:cNvPr>
          <p:cNvSpPr/>
          <p:nvPr/>
        </p:nvSpPr>
        <p:spPr bwMode="auto">
          <a:xfrm>
            <a:off x="885824" y="1809749"/>
            <a:ext cx="3000375" cy="69532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.NET Framework 4.8</a:t>
            </a:r>
          </a:p>
        </p:txBody>
      </p:sp>
      <p:sp>
        <p:nvSpPr>
          <p:cNvPr id="6" name="Rectangle 5">
            <a:extLst>
              <a:ext uri="{FF2B5EF4-FFF2-40B4-BE49-F238E27FC236}">
                <a16:creationId xmlns:a16="http://schemas.microsoft.com/office/drawing/2014/main" id="{179B64FF-C313-4646-B726-14426F3C9A2C}"/>
              </a:ext>
            </a:extLst>
          </p:cNvPr>
          <p:cNvSpPr/>
          <p:nvPr/>
        </p:nvSpPr>
        <p:spPr bwMode="auto">
          <a:xfrm>
            <a:off x="885823" y="4005264"/>
            <a:ext cx="3000375" cy="6953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Mono / Xamarin</a:t>
            </a:r>
          </a:p>
        </p:txBody>
      </p:sp>
      <p:sp>
        <p:nvSpPr>
          <p:cNvPr id="7" name="Rectangle 6">
            <a:extLst>
              <a:ext uri="{FF2B5EF4-FFF2-40B4-BE49-F238E27FC236}">
                <a16:creationId xmlns:a16="http://schemas.microsoft.com/office/drawing/2014/main" id="{9E867318-256F-4E29-81F5-BCD6D00525EC}"/>
              </a:ext>
            </a:extLst>
          </p:cNvPr>
          <p:cNvSpPr/>
          <p:nvPr/>
        </p:nvSpPr>
        <p:spPr bwMode="auto">
          <a:xfrm>
            <a:off x="885823" y="2907506"/>
            <a:ext cx="3000375" cy="695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.NET Core 3.1</a:t>
            </a:r>
          </a:p>
        </p:txBody>
      </p:sp>
      <p:grpSp>
        <p:nvGrpSpPr>
          <p:cNvPr id="20" name="Group 19">
            <a:extLst>
              <a:ext uri="{FF2B5EF4-FFF2-40B4-BE49-F238E27FC236}">
                <a16:creationId xmlns:a16="http://schemas.microsoft.com/office/drawing/2014/main" id="{D107DD36-3F1F-4146-87A2-938ED7FD0B77}"/>
              </a:ext>
            </a:extLst>
          </p:cNvPr>
          <p:cNvGrpSpPr/>
          <p:nvPr/>
        </p:nvGrpSpPr>
        <p:grpSpPr>
          <a:xfrm>
            <a:off x="3886199" y="2907506"/>
            <a:ext cx="8305801" cy="695325"/>
            <a:chOff x="3886199" y="2907506"/>
            <a:chExt cx="8422106" cy="695325"/>
          </a:xfrm>
        </p:grpSpPr>
        <p:cxnSp>
          <p:nvCxnSpPr>
            <p:cNvPr id="10" name="Straight Connector 9">
              <a:extLst>
                <a:ext uri="{FF2B5EF4-FFF2-40B4-BE49-F238E27FC236}">
                  <a16:creationId xmlns:a16="http://schemas.microsoft.com/office/drawing/2014/main" id="{B17238C9-D1F9-4435-9160-C08A212D9D02}"/>
                </a:ext>
              </a:extLst>
            </p:cNvPr>
            <p:cNvCxnSpPr>
              <a:cxnSpLocks/>
            </p:cNvCxnSpPr>
            <p:nvPr/>
          </p:nvCxnSpPr>
          <p:spPr>
            <a:xfrm flipV="1">
              <a:off x="3886199" y="3200399"/>
              <a:ext cx="8422106" cy="42864"/>
            </a:xfrm>
            <a:prstGeom prst="line">
              <a:avLst/>
            </a:prstGeom>
            <a:ln w="76200">
              <a:solidFill>
                <a:schemeClr val="tx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162E36-267D-4052-8AFD-DC90171AEBBA}"/>
                </a:ext>
              </a:extLst>
            </p:cNvPr>
            <p:cNvSpPr/>
            <p:nvPr/>
          </p:nvSpPr>
          <p:spPr bwMode="auto">
            <a:xfrm>
              <a:off x="4971222" y="2907506"/>
              <a:ext cx="3000375" cy="695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.NET Core 4.0</a:t>
              </a:r>
            </a:p>
          </p:txBody>
        </p:sp>
      </p:grpSp>
      <p:sp>
        <p:nvSpPr>
          <p:cNvPr id="8" name="Rectangle 7">
            <a:extLst>
              <a:ext uri="{FF2B5EF4-FFF2-40B4-BE49-F238E27FC236}">
                <a16:creationId xmlns:a16="http://schemas.microsoft.com/office/drawing/2014/main" id="{1BD9A4D9-A0A3-46ED-B517-EB96D1332C3A}"/>
              </a:ext>
            </a:extLst>
          </p:cNvPr>
          <p:cNvSpPr/>
          <p:nvPr/>
        </p:nvSpPr>
        <p:spPr bwMode="auto">
          <a:xfrm>
            <a:off x="4956237" y="2909564"/>
            <a:ext cx="2958941" cy="695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.NET 5.0</a:t>
            </a:r>
          </a:p>
        </p:txBody>
      </p:sp>
      <p:cxnSp>
        <p:nvCxnSpPr>
          <p:cNvPr id="14" name="Straight Arrow Connector 13">
            <a:extLst>
              <a:ext uri="{FF2B5EF4-FFF2-40B4-BE49-F238E27FC236}">
                <a16:creationId xmlns:a16="http://schemas.microsoft.com/office/drawing/2014/main" id="{D168D76A-CDF0-4BD2-B340-F03EB1F7135E}"/>
              </a:ext>
            </a:extLst>
          </p:cNvPr>
          <p:cNvCxnSpPr>
            <a:cxnSpLocks/>
            <a:stCxn id="6" idx="3"/>
            <a:endCxn id="8" idx="2"/>
          </p:cNvCxnSpPr>
          <p:nvPr/>
        </p:nvCxnSpPr>
        <p:spPr>
          <a:xfrm flipV="1">
            <a:off x="3886198" y="3604889"/>
            <a:ext cx="2549510" cy="748038"/>
          </a:xfrm>
          <a:prstGeom prst="bentConnector2">
            <a:avLst/>
          </a:prstGeom>
          <a:ln w="57150">
            <a:solidFill>
              <a:schemeClr val="tx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632A4F3-7A29-4540-9329-646FD9B3F22A}"/>
              </a:ext>
            </a:extLst>
          </p:cNvPr>
          <p:cNvGrpSpPr/>
          <p:nvPr/>
        </p:nvGrpSpPr>
        <p:grpSpPr>
          <a:xfrm>
            <a:off x="3886199" y="1669849"/>
            <a:ext cx="8305801" cy="487563"/>
            <a:chOff x="3886199" y="1669849"/>
            <a:chExt cx="8349917" cy="487563"/>
          </a:xfrm>
        </p:grpSpPr>
        <p:cxnSp>
          <p:nvCxnSpPr>
            <p:cNvPr id="9" name="Straight Connector 8">
              <a:extLst>
                <a:ext uri="{FF2B5EF4-FFF2-40B4-BE49-F238E27FC236}">
                  <a16:creationId xmlns:a16="http://schemas.microsoft.com/office/drawing/2014/main" id="{15189CB9-B4A8-4EC5-8CAA-D7EEA180ADDE}"/>
                </a:ext>
              </a:extLst>
            </p:cNvPr>
            <p:cNvCxnSpPr>
              <a:cxnSpLocks/>
              <a:stCxn id="4" idx="3"/>
            </p:cNvCxnSpPr>
            <p:nvPr/>
          </p:nvCxnSpPr>
          <p:spPr>
            <a:xfrm flipV="1">
              <a:off x="3886199" y="2157410"/>
              <a:ext cx="8349917" cy="2"/>
            </a:xfrm>
            <a:prstGeom prst="line">
              <a:avLst/>
            </a:prstGeom>
            <a:ln w="76200">
              <a:solidFill>
                <a:schemeClr val="tx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8EBB6F-82D2-4A7B-9449-8CD8B462A943}"/>
                </a:ext>
              </a:extLst>
            </p:cNvPr>
            <p:cNvSpPr txBox="1"/>
            <p:nvPr/>
          </p:nvSpPr>
          <p:spPr>
            <a:xfrm>
              <a:off x="4803406" y="1669849"/>
              <a:ext cx="3291684" cy="307777"/>
            </a:xfrm>
            <a:prstGeom prst="rect">
              <a:avLst/>
            </a:prstGeom>
            <a:noFill/>
          </p:spPr>
          <p:txBody>
            <a:bodyPr wrap="square" lIns="0" tIns="0" rIns="0" bIns="0" rtlCol="0">
              <a:spAutoFit/>
            </a:bodyPr>
            <a:lstStyle/>
            <a:p>
              <a:pPr algn="ctr"/>
              <a:r>
                <a:rPr lang="en-US" sz="2000"/>
                <a:t>No more features, only fixes</a:t>
              </a:r>
            </a:p>
          </p:txBody>
        </p:sp>
      </p:grpSp>
      <p:sp>
        <p:nvSpPr>
          <p:cNvPr id="5" name="Rectangle 4">
            <a:extLst>
              <a:ext uri="{FF2B5EF4-FFF2-40B4-BE49-F238E27FC236}">
                <a16:creationId xmlns:a16="http://schemas.microsoft.com/office/drawing/2014/main" id="{DE3CA6B5-A231-4B0B-A10C-43F73CC112DB}"/>
              </a:ext>
            </a:extLst>
          </p:cNvPr>
          <p:cNvSpPr/>
          <p:nvPr/>
        </p:nvSpPr>
        <p:spPr bwMode="auto">
          <a:xfrm>
            <a:off x="8695947" y="2907505"/>
            <a:ext cx="3000375" cy="695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.NET 6</a:t>
            </a:r>
          </a:p>
        </p:txBody>
      </p:sp>
      <p:cxnSp>
        <p:nvCxnSpPr>
          <p:cNvPr id="18" name="Straight Arrow Connector 13">
            <a:extLst>
              <a:ext uri="{FF2B5EF4-FFF2-40B4-BE49-F238E27FC236}">
                <a16:creationId xmlns:a16="http://schemas.microsoft.com/office/drawing/2014/main" id="{6F78B253-9A4D-4A74-B0CB-1B8641B8317A}"/>
              </a:ext>
            </a:extLst>
          </p:cNvPr>
          <p:cNvCxnSpPr>
            <a:cxnSpLocks/>
            <a:stCxn id="6" idx="3"/>
            <a:endCxn id="5" idx="2"/>
          </p:cNvCxnSpPr>
          <p:nvPr/>
        </p:nvCxnSpPr>
        <p:spPr>
          <a:xfrm flipV="1">
            <a:off x="3886198" y="3602830"/>
            <a:ext cx="6309937" cy="750097"/>
          </a:xfrm>
          <a:prstGeom prst="bentConnector2">
            <a:avLst/>
          </a:prstGeom>
          <a:ln w="57150">
            <a:solidFill>
              <a:schemeClr val="tx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794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500"/>
                            </p:stCondLst>
                            <p:childTnLst>
                              <p:par>
                                <p:cTn id="29" presetID="10" presetClass="exit" presetSubtype="0" fill="hold" nodeType="after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F6F382-3358-4706-BEAE-7D6CFEE6E625}"/>
              </a:ext>
            </a:extLst>
          </p:cNvPr>
          <p:cNvSpPr>
            <a:spLocks noGrp="1"/>
          </p:cNvSpPr>
          <p:nvPr>
            <p:ph type="title"/>
          </p:nvPr>
        </p:nvSpPr>
        <p:spPr/>
        <p:txBody>
          <a:bodyPr/>
          <a:lstStyle/>
          <a:p>
            <a:r>
              <a:rPr lang="en-US"/>
              <a:t>What is not in .NET 5?</a:t>
            </a:r>
          </a:p>
        </p:txBody>
      </p:sp>
      <p:sp>
        <p:nvSpPr>
          <p:cNvPr id="2" name="Text Placeholder 1">
            <a:extLst>
              <a:ext uri="{FF2B5EF4-FFF2-40B4-BE49-F238E27FC236}">
                <a16:creationId xmlns:a16="http://schemas.microsoft.com/office/drawing/2014/main" id="{D5403349-5345-4B21-BB39-CB296FB0AE0A}"/>
              </a:ext>
            </a:extLst>
          </p:cNvPr>
          <p:cNvSpPr>
            <a:spLocks noGrp="1"/>
          </p:cNvSpPr>
          <p:nvPr>
            <p:ph idx="1"/>
          </p:nvPr>
        </p:nvSpPr>
        <p:spPr/>
        <p:txBody>
          <a:bodyPr>
            <a:normAutofit/>
          </a:bodyPr>
          <a:lstStyle/>
          <a:p>
            <a:pPr>
              <a:lnSpc>
                <a:spcPct val="100000"/>
              </a:lnSpc>
            </a:pPr>
            <a:r>
              <a:rPr lang="en-US"/>
              <a:t>AppDomains, remoting, Web forms, WCF server and Windows workflow remain on .NET Framework 4.8 only.</a:t>
            </a:r>
          </a:p>
          <a:p>
            <a:r>
              <a:rPr lang="en-US"/>
              <a:t>There are no plans to port these.</a:t>
            </a:r>
          </a:p>
        </p:txBody>
      </p:sp>
      <p:graphicFrame>
        <p:nvGraphicFramePr>
          <p:cNvPr id="4" name="Table 3">
            <a:extLst>
              <a:ext uri="{FF2B5EF4-FFF2-40B4-BE49-F238E27FC236}">
                <a16:creationId xmlns:a16="http://schemas.microsoft.com/office/drawing/2014/main" id="{0BC8938C-E7BD-44AD-A7C3-469C13677EC6}"/>
              </a:ext>
            </a:extLst>
          </p:cNvPr>
          <p:cNvGraphicFramePr>
            <a:graphicFrameLocks noGrp="1"/>
          </p:cNvGraphicFramePr>
          <p:nvPr>
            <p:extLst>
              <p:ext uri="{D42A27DB-BD31-4B8C-83A1-F6EECF244321}">
                <p14:modId xmlns:p14="http://schemas.microsoft.com/office/powerpoint/2010/main" val="2823334357"/>
              </p:ext>
            </p:extLst>
          </p:nvPr>
        </p:nvGraphicFramePr>
        <p:xfrm>
          <a:off x="1178471" y="3429000"/>
          <a:ext cx="9597708" cy="2987040"/>
        </p:xfrm>
        <a:graphic>
          <a:graphicData uri="http://schemas.openxmlformats.org/drawingml/2006/table">
            <a:tbl>
              <a:tblPr firstRow="1" bandRow="1">
                <a:tableStyleId>{5C22544A-7EE6-4342-B048-85BDC9FD1C3A}</a:tableStyleId>
              </a:tblPr>
              <a:tblGrid>
                <a:gridCol w="1560830">
                  <a:extLst>
                    <a:ext uri="{9D8B030D-6E8A-4147-A177-3AD203B41FA5}">
                      <a16:colId xmlns:a16="http://schemas.microsoft.com/office/drawing/2014/main" val="3257456897"/>
                    </a:ext>
                  </a:extLst>
                </a:gridCol>
                <a:gridCol w="8036878">
                  <a:extLst>
                    <a:ext uri="{9D8B030D-6E8A-4147-A177-3AD203B41FA5}">
                      <a16:colId xmlns:a16="http://schemas.microsoft.com/office/drawing/2014/main" val="3744995681"/>
                    </a:ext>
                  </a:extLst>
                </a:gridCol>
              </a:tblGrid>
              <a:tr h="370840">
                <a:tc>
                  <a:txBody>
                    <a:bodyPr/>
                    <a:lstStyle/>
                    <a:p>
                      <a:r>
                        <a:rPr lang="en-US" sz="2000"/>
                        <a:t>Component</a:t>
                      </a:r>
                    </a:p>
                  </a:txBody>
                  <a:tcPr/>
                </a:tc>
                <a:tc>
                  <a:txBody>
                    <a:bodyPr/>
                    <a:lstStyle/>
                    <a:p>
                      <a:r>
                        <a:rPr lang="en-US" sz="2000"/>
                        <a:t>Replacement</a:t>
                      </a:r>
                    </a:p>
                  </a:txBody>
                  <a:tcPr/>
                </a:tc>
                <a:extLst>
                  <a:ext uri="{0D108BD9-81ED-4DB2-BD59-A6C34878D82A}">
                    <a16:rowId xmlns:a16="http://schemas.microsoft.com/office/drawing/2014/main" val="1997745087"/>
                  </a:ext>
                </a:extLst>
              </a:tr>
              <a:tr h="370840">
                <a:tc>
                  <a:txBody>
                    <a:bodyPr/>
                    <a:lstStyle/>
                    <a:p>
                      <a:r>
                        <a:rPr lang="en-US" sz="2000"/>
                        <a:t>AppDomains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a:t>AssemblyLoadContext</a:t>
                      </a:r>
                    </a:p>
                  </a:txBody>
                  <a:tcPr/>
                </a:tc>
                <a:extLst>
                  <a:ext uri="{0D108BD9-81ED-4DB2-BD59-A6C34878D82A}">
                    <a16:rowId xmlns:a16="http://schemas.microsoft.com/office/drawing/2014/main" val="3292394185"/>
                  </a:ext>
                </a:extLst>
              </a:tr>
              <a:tr h="370840">
                <a:tc>
                  <a:txBody>
                    <a:bodyPr/>
                    <a:lstStyle/>
                    <a:p>
                      <a:r>
                        <a:rPr lang="en-US" sz="2000"/>
                        <a:t>Remoting</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a:t>named pipes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a:t>gRPC</a:t>
                      </a:r>
                    </a:p>
                  </a:txBody>
                  <a:tcPr/>
                </a:tc>
                <a:extLst>
                  <a:ext uri="{0D108BD9-81ED-4DB2-BD59-A6C34878D82A}">
                    <a16:rowId xmlns:a16="http://schemas.microsoft.com/office/drawing/2014/main" val="2829423488"/>
                  </a:ext>
                </a:extLst>
              </a:tr>
              <a:tr h="370840">
                <a:tc>
                  <a:txBody>
                    <a:bodyPr/>
                    <a:lstStyle/>
                    <a:p>
                      <a:r>
                        <a:rPr lang="en-US" sz="2000"/>
                        <a:t>WebForms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a:t>ASP.NET Blazor</a:t>
                      </a:r>
                    </a:p>
                  </a:txBody>
                  <a:tcPr/>
                </a:tc>
                <a:extLst>
                  <a:ext uri="{0D108BD9-81ED-4DB2-BD59-A6C34878D82A}">
                    <a16:rowId xmlns:a16="http://schemas.microsoft.com/office/drawing/2014/main" val="2923889215"/>
                  </a:ext>
                </a:extLst>
              </a:tr>
              <a:tr h="370840">
                <a:tc>
                  <a:txBody>
                    <a:bodyPr/>
                    <a:lstStyle/>
                    <a:p>
                      <a:r>
                        <a:rPr lang="en-US" sz="2000"/>
                        <a:t>WCF Server</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a:t>gRPC</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a:t>Open source community project: </a:t>
                      </a:r>
                      <a:r>
                        <a:rPr lang="en-US" sz="2000">
                          <a:hlinkClick r:id="rId3"/>
                        </a:rPr>
                        <a:t>https://github.com/CoreWCF/CoreWCF</a:t>
                      </a:r>
                      <a:endParaRPr lang="en-US" sz="2000"/>
                    </a:p>
                  </a:txBody>
                  <a:tcPr/>
                </a:tc>
                <a:extLst>
                  <a:ext uri="{0D108BD9-81ED-4DB2-BD59-A6C34878D82A}">
                    <a16:rowId xmlns:a16="http://schemas.microsoft.com/office/drawing/2014/main" val="3721122466"/>
                  </a:ext>
                </a:extLst>
              </a:tr>
              <a:tr h="370840">
                <a:tc>
                  <a:txBody>
                    <a:bodyPr/>
                    <a:lstStyle/>
                    <a:p>
                      <a:r>
                        <a:rPr lang="en-US" sz="2000"/>
                        <a:t>WF</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a:t>Open source community project: </a:t>
                      </a:r>
                      <a:r>
                        <a:rPr lang="en-US" sz="2000">
                          <a:hlinkClick r:id="rId4"/>
                        </a:rPr>
                        <a:t>https://github.com/UiPath/corewf</a:t>
                      </a:r>
                      <a:endParaRPr lang="en-US" sz="2000"/>
                    </a:p>
                  </a:txBody>
                  <a:tcPr/>
                </a:tc>
                <a:extLst>
                  <a:ext uri="{0D108BD9-81ED-4DB2-BD59-A6C34878D82A}">
                    <a16:rowId xmlns:a16="http://schemas.microsoft.com/office/drawing/2014/main" val="996956752"/>
                  </a:ext>
                </a:extLst>
              </a:tr>
            </a:tbl>
          </a:graphicData>
        </a:graphic>
      </p:graphicFrame>
    </p:spTree>
    <p:extLst>
      <p:ext uri="{BB962C8B-B14F-4D97-AF65-F5344CB8AC3E}">
        <p14:creationId xmlns:p14="http://schemas.microsoft.com/office/powerpoint/2010/main" val="221231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460A-DC71-4C3A-866F-317572876D72}"/>
              </a:ext>
            </a:extLst>
          </p:cNvPr>
          <p:cNvSpPr>
            <a:spLocks noGrp="1"/>
          </p:cNvSpPr>
          <p:nvPr>
            <p:ph type="title"/>
          </p:nvPr>
        </p:nvSpPr>
        <p:spPr/>
        <p:txBody>
          <a:bodyPr/>
          <a:lstStyle/>
          <a:p>
            <a:r>
              <a:rPr lang="en-US"/>
              <a:t>Simplified framework names in .NET 5</a:t>
            </a:r>
          </a:p>
        </p:txBody>
      </p:sp>
      <p:sp>
        <p:nvSpPr>
          <p:cNvPr id="11" name="Content Placeholder 10">
            <a:extLst>
              <a:ext uri="{FF2B5EF4-FFF2-40B4-BE49-F238E27FC236}">
                <a16:creationId xmlns:a16="http://schemas.microsoft.com/office/drawing/2014/main" id="{823E2E4F-C05A-4F98-B6C3-6F5FD4BBB5AC}"/>
              </a:ext>
            </a:extLst>
          </p:cNvPr>
          <p:cNvSpPr>
            <a:spLocks noGrp="1"/>
          </p:cNvSpPr>
          <p:nvPr>
            <p:ph idx="1"/>
          </p:nvPr>
        </p:nvSpPr>
        <p:spPr>
          <a:xfrm>
            <a:off x="838200" y="1825625"/>
            <a:ext cx="10515600" cy="2345542"/>
          </a:xfrm>
        </p:spPr>
        <p:txBody>
          <a:bodyPr>
            <a:normAutofit/>
          </a:bodyPr>
          <a:lstStyle/>
          <a:p>
            <a:r>
              <a:rPr lang="en-US" b="1" dirty="0">
                <a:latin typeface="Consolas" panose="020B0609020204030204" pitchFamily="49" charset="0"/>
              </a:rPr>
              <a:t>net5.0</a:t>
            </a:r>
            <a:r>
              <a:rPr lang="en-US" dirty="0"/>
              <a:t>. This is for code that runs everywhere. It combines and replaces the </a:t>
            </a:r>
            <a:r>
              <a:rPr lang="en-US" b="1" dirty="0" err="1">
                <a:latin typeface="Consolas" panose="020B0609020204030204" pitchFamily="49" charset="0"/>
              </a:rPr>
              <a:t>netcoreapp</a:t>
            </a:r>
            <a:r>
              <a:rPr lang="en-US" dirty="0"/>
              <a:t> and </a:t>
            </a:r>
            <a:r>
              <a:rPr lang="en-US" b="1" dirty="0">
                <a:latin typeface="Consolas" panose="020B0609020204030204" pitchFamily="49" charset="0"/>
              </a:rPr>
              <a:t>netstandard</a:t>
            </a:r>
            <a:r>
              <a:rPr lang="en-US" dirty="0"/>
              <a:t> names.</a:t>
            </a:r>
          </a:p>
          <a:p>
            <a:r>
              <a:rPr lang="en-US" b="1" dirty="0">
                <a:latin typeface="Consolas" panose="020B0609020204030204" pitchFamily="49" charset="0"/>
              </a:rPr>
              <a:t>net5.0-windows</a:t>
            </a:r>
            <a:r>
              <a:rPr lang="en-US" dirty="0"/>
              <a:t> (and later </a:t>
            </a:r>
            <a:r>
              <a:rPr lang="en-US" b="1" dirty="0">
                <a:latin typeface="Consolas" panose="020B0609020204030204" pitchFamily="49" charset="0"/>
              </a:rPr>
              <a:t>net6.0-android</a:t>
            </a:r>
            <a:r>
              <a:rPr lang="en-US" dirty="0"/>
              <a:t> and </a:t>
            </a:r>
            <a:r>
              <a:rPr lang="en-US" b="1" dirty="0">
                <a:latin typeface="Consolas" panose="020B0609020204030204" pitchFamily="49" charset="0"/>
              </a:rPr>
              <a:t>net6.0-ios</a:t>
            </a:r>
            <a:r>
              <a:rPr lang="en-US" dirty="0"/>
              <a:t>). These TFMs represent OS-specific flavors of .NET 5 that include </a:t>
            </a:r>
            <a:r>
              <a:rPr lang="en-US" dirty="0">
                <a:latin typeface="Consolas" panose="020B0609020204030204" pitchFamily="49" charset="0"/>
              </a:rPr>
              <a:t>net5.0</a:t>
            </a:r>
            <a:r>
              <a:rPr lang="en-US" dirty="0"/>
              <a:t> plus OS-specific functionality.</a:t>
            </a:r>
          </a:p>
        </p:txBody>
      </p:sp>
      <p:sp>
        <p:nvSpPr>
          <p:cNvPr id="4" name="Rectangle 3">
            <a:extLst>
              <a:ext uri="{FF2B5EF4-FFF2-40B4-BE49-F238E27FC236}">
                <a16:creationId xmlns:a16="http://schemas.microsoft.com/office/drawing/2014/main" id="{34460FD6-6B0B-486D-99F4-7E50C847068E}"/>
              </a:ext>
            </a:extLst>
          </p:cNvPr>
          <p:cNvSpPr/>
          <p:nvPr/>
        </p:nvSpPr>
        <p:spPr bwMode="auto">
          <a:xfrm>
            <a:off x="838199" y="4374256"/>
            <a:ext cx="2337344" cy="6953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err="1">
                <a:solidFill>
                  <a:schemeClr val="tx1"/>
                </a:solidFill>
                <a:latin typeface="Consolas" panose="020B0609020204030204" pitchFamily="49" charset="0"/>
                <a:ea typeface="Segoe UI" pitchFamily="34" charset="0"/>
                <a:cs typeface="Segoe UI" pitchFamily="34" charset="0"/>
              </a:rPr>
              <a:t>netX.Y</a:t>
            </a:r>
            <a:r>
              <a:rPr lang="en-US" sz="2000">
                <a:solidFill>
                  <a:schemeClr val="tx1"/>
                </a:solidFill>
                <a:latin typeface="Consolas" panose="020B0609020204030204" pitchFamily="49" charset="0"/>
                <a:ea typeface="Segoe UI" pitchFamily="34" charset="0"/>
                <a:cs typeface="Segoe UI" pitchFamily="34" charset="0"/>
              </a:rPr>
              <a:t>-windows</a:t>
            </a:r>
          </a:p>
        </p:txBody>
      </p:sp>
      <p:sp>
        <p:nvSpPr>
          <p:cNvPr id="5" name="Rectangle 4">
            <a:extLst>
              <a:ext uri="{FF2B5EF4-FFF2-40B4-BE49-F238E27FC236}">
                <a16:creationId xmlns:a16="http://schemas.microsoft.com/office/drawing/2014/main" id="{A06A42FE-4668-4234-8A2F-2845B91D71A2}"/>
              </a:ext>
            </a:extLst>
          </p:cNvPr>
          <p:cNvSpPr/>
          <p:nvPr/>
        </p:nvSpPr>
        <p:spPr bwMode="auto">
          <a:xfrm>
            <a:off x="838199" y="5484712"/>
            <a:ext cx="10515600" cy="106510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err="1">
                <a:solidFill>
                  <a:schemeClr val="tx1"/>
                </a:solidFill>
                <a:latin typeface="Consolas" panose="020B0609020204030204" pitchFamily="49" charset="0"/>
                <a:ea typeface="Segoe UI" pitchFamily="34" charset="0"/>
                <a:cs typeface="Segoe UI" pitchFamily="34" charset="0"/>
              </a:rPr>
              <a:t>netX</a:t>
            </a:r>
            <a:r>
              <a:rPr lang="en-US" sz="4000" err="1"/>
              <a:t>.Y</a:t>
            </a:r>
            <a:endParaRPr lang="en-US" sz="4000"/>
          </a:p>
        </p:txBody>
      </p:sp>
      <p:sp>
        <p:nvSpPr>
          <p:cNvPr id="7" name="Rectangle 6">
            <a:extLst>
              <a:ext uri="{FF2B5EF4-FFF2-40B4-BE49-F238E27FC236}">
                <a16:creationId xmlns:a16="http://schemas.microsoft.com/office/drawing/2014/main" id="{ADE91FE0-07DC-41DC-8C2F-0D7E430FE010}"/>
              </a:ext>
            </a:extLst>
          </p:cNvPr>
          <p:cNvSpPr/>
          <p:nvPr/>
        </p:nvSpPr>
        <p:spPr bwMode="auto">
          <a:xfrm>
            <a:off x="3564284" y="4374256"/>
            <a:ext cx="2337344" cy="6953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err="1">
                <a:solidFill>
                  <a:schemeClr val="tx1"/>
                </a:solidFill>
                <a:latin typeface="Consolas" panose="020B0609020204030204" pitchFamily="49" charset="0"/>
                <a:ea typeface="Segoe UI" pitchFamily="34" charset="0"/>
                <a:cs typeface="Segoe UI" pitchFamily="34" charset="0"/>
              </a:rPr>
              <a:t>netX.Y</a:t>
            </a:r>
            <a:r>
              <a:rPr lang="en-US" sz="2000">
                <a:solidFill>
                  <a:schemeClr val="tx1"/>
                </a:solidFill>
                <a:latin typeface="Consolas" panose="020B0609020204030204" pitchFamily="49" charset="0"/>
                <a:ea typeface="Segoe UI" pitchFamily="34" charset="0"/>
                <a:cs typeface="Segoe UI" pitchFamily="34" charset="0"/>
              </a:rPr>
              <a:t>-android</a:t>
            </a:r>
          </a:p>
        </p:txBody>
      </p:sp>
      <p:sp>
        <p:nvSpPr>
          <p:cNvPr id="8" name="Rectangle 7">
            <a:extLst>
              <a:ext uri="{FF2B5EF4-FFF2-40B4-BE49-F238E27FC236}">
                <a16:creationId xmlns:a16="http://schemas.microsoft.com/office/drawing/2014/main" id="{BFC64E05-7549-4AE0-A317-0DC8ED619C81}"/>
              </a:ext>
            </a:extLst>
          </p:cNvPr>
          <p:cNvSpPr/>
          <p:nvPr/>
        </p:nvSpPr>
        <p:spPr bwMode="auto">
          <a:xfrm>
            <a:off x="6290369" y="4374256"/>
            <a:ext cx="2337344" cy="6953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err="1">
                <a:solidFill>
                  <a:schemeClr val="tx1"/>
                </a:solidFill>
                <a:latin typeface="Consolas" panose="020B0609020204030204" pitchFamily="49" charset="0"/>
                <a:ea typeface="Segoe UI" pitchFamily="34" charset="0"/>
                <a:cs typeface="Segoe UI" pitchFamily="34" charset="0"/>
              </a:rPr>
              <a:t>netX.Y-ios</a:t>
            </a:r>
            <a:endParaRPr lang="en-US" sz="2000">
              <a:solidFill>
                <a:schemeClr val="tx1"/>
              </a:solidFill>
              <a:latin typeface="Consolas" panose="020B0609020204030204" pitchFamily="49" charset="0"/>
              <a:ea typeface="Segoe UI" pitchFamily="34" charset="0"/>
              <a:cs typeface="Segoe UI" pitchFamily="34" charset="0"/>
            </a:endParaRPr>
          </a:p>
        </p:txBody>
      </p:sp>
      <p:sp>
        <p:nvSpPr>
          <p:cNvPr id="10" name="Rectangle 9">
            <a:extLst>
              <a:ext uri="{FF2B5EF4-FFF2-40B4-BE49-F238E27FC236}">
                <a16:creationId xmlns:a16="http://schemas.microsoft.com/office/drawing/2014/main" id="{408F6D97-719D-4443-AA09-673A0644FABC}"/>
              </a:ext>
            </a:extLst>
          </p:cNvPr>
          <p:cNvSpPr/>
          <p:nvPr/>
        </p:nvSpPr>
        <p:spPr bwMode="auto">
          <a:xfrm>
            <a:off x="9016455" y="4374256"/>
            <a:ext cx="2337344" cy="6953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i="1" err="1">
                <a:solidFill>
                  <a:schemeClr val="tx1"/>
                </a:solidFill>
                <a:latin typeface="Consolas" panose="020B0609020204030204" pitchFamily="49" charset="0"/>
                <a:ea typeface="Segoe UI" pitchFamily="34" charset="0"/>
                <a:cs typeface="Segoe UI" pitchFamily="34" charset="0"/>
              </a:rPr>
              <a:t>netX.Y</a:t>
            </a:r>
            <a:r>
              <a:rPr lang="en-US" sz="2000" i="1">
                <a:solidFill>
                  <a:schemeClr val="tx1"/>
                </a:solidFill>
                <a:latin typeface="Consolas" panose="020B0609020204030204" pitchFamily="49" charset="0"/>
                <a:ea typeface="Segoe UI" pitchFamily="34" charset="0"/>
                <a:cs typeface="Segoe UI" pitchFamily="34" charset="0"/>
              </a:rPr>
              <a:t>-&lt;</a:t>
            </a:r>
            <a:r>
              <a:rPr lang="en-US" sz="2000" i="1" err="1">
                <a:solidFill>
                  <a:schemeClr val="tx1"/>
                </a:solidFill>
                <a:latin typeface="Consolas" panose="020B0609020204030204" pitchFamily="49" charset="0"/>
                <a:ea typeface="Segoe UI" pitchFamily="34" charset="0"/>
                <a:cs typeface="Segoe UI" pitchFamily="34" charset="0"/>
              </a:rPr>
              <a:t>os</a:t>
            </a:r>
            <a:r>
              <a:rPr lang="en-US" sz="2000" i="1">
                <a:solidFill>
                  <a:schemeClr val="tx1"/>
                </a:solidFill>
                <a:latin typeface="Consolas" panose="020B0609020204030204" pitchFamily="49" charset="0"/>
                <a:ea typeface="Segoe UI" pitchFamily="34" charset="0"/>
                <a:cs typeface="Segoe UI" pitchFamily="34" charset="0"/>
              </a:rPr>
              <a:t>&gt;</a:t>
            </a:r>
          </a:p>
        </p:txBody>
      </p:sp>
      <p:sp>
        <p:nvSpPr>
          <p:cNvPr id="14" name="Rectangle 13">
            <a:extLst>
              <a:ext uri="{FF2B5EF4-FFF2-40B4-BE49-F238E27FC236}">
                <a16:creationId xmlns:a16="http://schemas.microsoft.com/office/drawing/2014/main" id="{18D133A5-5C04-4663-95B3-32FBA4AE137C}"/>
              </a:ext>
            </a:extLst>
          </p:cNvPr>
          <p:cNvSpPr/>
          <p:nvPr/>
        </p:nvSpPr>
        <p:spPr>
          <a:xfrm>
            <a:off x="9016455" y="5616427"/>
            <a:ext cx="2202363" cy="801669"/>
          </a:xfrm>
          <a:prstGeom prst="rect">
            <a:avLst/>
          </a:prstGeom>
          <a:solidFill>
            <a:srgbClr val="3E8EED"/>
          </a:solidFill>
          <a:ln w="28575">
            <a:solidFill>
              <a:schemeClr val="tx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lumMod val="75000"/>
                  </a:schemeClr>
                </a:solidFill>
                <a:latin typeface="Consolas" panose="020B0609020204030204" pitchFamily="49" charset="0"/>
                <a:cs typeface="Segoe UI" pitchFamily="34" charset="0"/>
              </a:rPr>
              <a:t>netcoreapp3.1</a:t>
            </a:r>
          </a:p>
          <a:p>
            <a:r>
              <a:rPr lang="en-US" sz="2000">
                <a:solidFill>
                  <a:schemeClr val="tx1">
                    <a:lumMod val="75000"/>
                  </a:schemeClr>
                </a:solidFill>
                <a:latin typeface="Consolas" panose="020B0609020204030204" pitchFamily="49" charset="0"/>
                <a:cs typeface="Segoe UI" pitchFamily="34" charset="0"/>
              </a:rPr>
              <a:t>netstandard2.1</a:t>
            </a:r>
          </a:p>
        </p:txBody>
      </p:sp>
    </p:spTree>
    <p:extLst>
      <p:ext uri="{BB962C8B-B14F-4D97-AF65-F5344CB8AC3E}">
        <p14:creationId xmlns:p14="http://schemas.microsoft.com/office/powerpoint/2010/main" val="191824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7"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1BD7-338B-4636-9C03-2CC4BB0F7E12}"/>
              </a:ext>
            </a:extLst>
          </p:cNvPr>
          <p:cNvSpPr>
            <a:spLocks noGrp="1"/>
          </p:cNvSpPr>
          <p:nvPr>
            <p:ph type="title"/>
          </p:nvPr>
        </p:nvSpPr>
        <p:spPr/>
        <p:txBody>
          <a:bodyPr/>
          <a:lstStyle/>
          <a:p>
            <a:r>
              <a:rPr lang="en-US"/>
              <a:t>What will Microsoft libraries target?</a:t>
            </a:r>
          </a:p>
        </p:txBody>
      </p:sp>
      <p:graphicFrame>
        <p:nvGraphicFramePr>
          <p:cNvPr id="7" name="Table 7">
            <a:extLst>
              <a:ext uri="{FF2B5EF4-FFF2-40B4-BE49-F238E27FC236}">
                <a16:creationId xmlns:a16="http://schemas.microsoft.com/office/drawing/2014/main" id="{F384B3A6-DF99-400C-8941-E85DFE5CC83A}"/>
              </a:ext>
            </a:extLst>
          </p:cNvPr>
          <p:cNvGraphicFramePr>
            <a:graphicFrameLocks noGrp="1"/>
          </p:cNvGraphicFramePr>
          <p:nvPr>
            <p:ph idx="1"/>
            <p:extLst>
              <p:ext uri="{D42A27DB-BD31-4B8C-83A1-F6EECF244321}">
                <p14:modId xmlns:p14="http://schemas.microsoft.com/office/powerpoint/2010/main" val="2297006404"/>
              </p:ext>
            </p:extLst>
          </p:nvPr>
        </p:nvGraphicFramePr>
        <p:xfrm>
          <a:off x="838201" y="1825625"/>
          <a:ext cx="8671560" cy="3784600"/>
        </p:xfrm>
        <a:graphic>
          <a:graphicData uri="http://schemas.openxmlformats.org/drawingml/2006/table">
            <a:tbl>
              <a:tblPr firstRow="1" bandRow="1">
                <a:tableStyleId>{5C22544A-7EE6-4342-B048-85BDC9FD1C3A}</a:tableStyleId>
              </a:tblPr>
              <a:tblGrid>
                <a:gridCol w="4661746">
                  <a:extLst>
                    <a:ext uri="{9D8B030D-6E8A-4147-A177-3AD203B41FA5}">
                      <a16:colId xmlns:a16="http://schemas.microsoft.com/office/drawing/2014/main" val="3602208728"/>
                    </a:ext>
                  </a:extLst>
                </a:gridCol>
                <a:gridCol w="4009814">
                  <a:extLst>
                    <a:ext uri="{9D8B030D-6E8A-4147-A177-3AD203B41FA5}">
                      <a16:colId xmlns:a16="http://schemas.microsoft.com/office/drawing/2014/main" val="975734596"/>
                    </a:ext>
                  </a:extLst>
                </a:gridCol>
              </a:tblGrid>
              <a:tr h="370840">
                <a:tc>
                  <a:txBody>
                    <a:bodyPr/>
                    <a:lstStyle/>
                    <a:p>
                      <a:r>
                        <a:rPr lang="en-US"/>
                        <a:t>Area</a:t>
                      </a:r>
                    </a:p>
                  </a:txBody>
                  <a:tcPr/>
                </a:tc>
                <a:tc>
                  <a:txBody>
                    <a:bodyPr/>
                    <a:lstStyle/>
                    <a:p>
                      <a:r>
                        <a:rPr lang="en-US"/>
                        <a:t>Target Framework</a:t>
                      </a:r>
                    </a:p>
                  </a:txBody>
                  <a:tcPr/>
                </a:tc>
                <a:extLst>
                  <a:ext uri="{0D108BD9-81ED-4DB2-BD59-A6C34878D82A}">
                    <a16:rowId xmlns:a16="http://schemas.microsoft.com/office/drawing/2014/main" val="2264536216"/>
                  </a:ext>
                </a:extLst>
              </a:tr>
              <a:tr h="370840">
                <a:tc>
                  <a:txBody>
                    <a:bodyPr/>
                    <a:lstStyle/>
                    <a:p>
                      <a:r>
                        <a:rPr lang="en-US" b="1"/>
                        <a:t>Cross Platform Libraries</a:t>
                      </a:r>
                    </a:p>
                    <a:p>
                      <a:r>
                        <a:rPr lang="en-US"/>
                        <a:t>ASP.NET Core, EF, virtually all System.* packages, most libraries</a:t>
                      </a:r>
                    </a:p>
                  </a:txBody>
                  <a:tcPr/>
                </a:tc>
                <a:tc>
                  <a:txBody>
                    <a:bodyPr/>
                    <a:lstStyle/>
                    <a:p>
                      <a:pPr marL="0" algn="l" defTabSz="914400" rtl="0" eaLnBrk="1" latinLnBrk="0" hangingPunct="1"/>
                      <a:r>
                        <a:rPr lang="en-US" sz="2000" b="1" kern="1200">
                          <a:solidFill>
                            <a:schemeClr val="dk1"/>
                          </a:solidFill>
                          <a:latin typeface="Consolas" panose="020B0609020204030204" pitchFamily="49" charset="0"/>
                          <a:ea typeface="+mn-ea"/>
                          <a:cs typeface="+mn-cs"/>
                        </a:rPr>
                        <a:t>net5.0</a:t>
                      </a:r>
                    </a:p>
                  </a:txBody>
                  <a:tcPr/>
                </a:tc>
                <a:extLst>
                  <a:ext uri="{0D108BD9-81ED-4DB2-BD59-A6C34878D82A}">
                    <a16:rowId xmlns:a16="http://schemas.microsoft.com/office/drawing/2014/main" val="2857854092"/>
                  </a:ext>
                </a:extLst>
              </a:tr>
              <a:tr h="370840">
                <a:tc>
                  <a:txBody>
                    <a:bodyPr/>
                    <a:lstStyle/>
                    <a:p>
                      <a:r>
                        <a:rPr lang="en-US" b="1"/>
                        <a:t>Windows Controls</a:t>
                      </a:r>
                    </a:p>
                    <a:p>
                      <a:r>
                        <a:rPr lang="en-US"/>
                        <a:t>WinForms-, WPF-, and (managed) UWP controls</a:t>
                      </a:r>
                    </a:p>
                  </a:txBody>
                  <a:tcPr/>
                </a:tc>
                <a:tc>
                  <a:txBody>
                    <a:bodyPr/>
                    <a:lstStyle/>
                    <a:p>
                      <a:pPr marL="0" algn="l" defTabSz="914400" rtl="0" eaLnBrk="1" latinLnBrk="0" hangingPunct="1"/>
                      <a:r>
                        <a:rPr lang="en-US" sz="2000" b="1" kern="1200">
                          <a:solidFill>
                            <a:schemeClr val="dk1"/>
                          </a:solidFill>
                          <a:latin typeface="Consolas" panose="020B0609020204030204" pitchFamily="49" charset="0"/>
                          <a:ea typeface="+mn-ea"/>
                          <a:cs typeface="+mn-cs"/>
                        </a:rPr>
                        <a:t>net5.0-windows</a:t>
                      </a:r>
                    </a:p>
                  </a:txBody>
                  <a:tcPr/>
                </a:tc>
                <a:extLst>
                  <a:ext uri="{0D108BD9-81ED-4DB2-BD59-A6C34878D82A}">
                    <a16:rowId xmlns:a16="http://schemas.microsoft.com/office/drawing/2014/main" val="214401346"/>
                  </a:ext>
                </a:extLst>
              </a:tr>
              <a:tr h="370840">
                <a:tc>
                  <a:txBody>
                    <a:bodyPr/>
                    <a:lstStyle/>
                    <a:p>
                      <a:r>
                        <a:rPr lang="en-US" b="1"/>
                        <a:t>Cross Platform Abstractions</a:t>
                      </a:r>
                    </a:p>
                    <a:p>
                      <a:r>
                        <a:rPr lang="en-US"/>
                        <a:t>Xamarin Essentials, Xamarin Forms, MAUI, or any other cross-platform abstraction</a:t>
                      </a:r>
                    </a:p>
                  </a:txBody>
                  <a:tcPr/>
                </a:tc>
                <a:tc>
                  <a:txBody>
                    <a:bodyPr/>
                    <a:lstStyle/>
                    <a:p>
                      <a:r>
                        <a:rPr lang="en-US" sz="2000" b="1">
                          <a:latin typeface="Consolas" panose="020B0609020204030204" pitchFamily="49" charset="0"/>
                        </a:rPr>
                        <a:t>net5.0</a:t>
                      </a:r>
                    </a:p>
                    <a:p>
                      <a:r>
                        <a:rPr lang="en-US"/>
                        <a:t>And each OS-specific framework that it provides implementations for</a:t>
                      </a:r>
                    </a:p>
                  </a:txBody>
                  <a:tcPr/>
                </a:tc>
                <a:extLst>
                  <a:ext uri="{0D108BD9-81ED-4DB2-BD59-A6C34878D82A}">
                    <a16:rowId xmlns:a16="http://schemas.microsoft.com/office/drawing/2014/main" val="3780301003"/>
                  </a:ext>
                </a:extLst>
              </a:tr>
              <a:tr h="370840">
                <a:tc>
                  <a:txBody>
                    <a:bodyPr/>
                    <a:lstStyle/>
                    <a:p>
                      <a:r>
                        <a:rPr lang="en-US" b="1"/>
                        <a:t>Cross Platform Libraries for .NET Framework </a:t>
                      </a:r>
                    </a:p>
                    <a:p>
                      <a:r>
                        <a:rPr lang="en-US"/>
                        <a:t>Azure SDK, </a:t>
                      </a:r>
                      <a:r>
                        <a:rPr lang="en-US" err="1"/>
                        <a:t>Microsoft.Data.SqlClient</a:t>
                      </a:r>
                      <a:r>
                        <a:rPr lang="en-US"/>
                        <a:t> and other packages that need to support .NET Framework</a:t>
                      </a:r>
                    </a:p>
                  </a:txBody>
                  <a:tcPr/>
                </a:tc>
                <a:tc>
                  <a:txBody>
                    <a:bodyPr/>
                    <a:lstStyle/>
                    <a:p>
                      <a:pPr marL="0" algn="l" defTabSz="914400" rtl="0" eaLnBrk="1" latinLnBrk="0" hangingPunct="1"/>
                      <a:r>
                        <a:rPr lang="en-US" sz="2000" b="1" kern="1200">
                          <a:solidFill>
                            <a:schemeClr val="dk1"/>
                          </a:solidFill>
                          <a:latin typeface="Consolas" panose="020B0609020204030204" pitchFamily="49" charset="0"/>
                          <a:ea typeface="+mn-ea"/>
                          <a:cs typeface="+mn-cs"/>
                        </a:rPr>
                        <a:t>netstandard2.0</a:t>
                      </a:r>
                    </a:p>
                  </a:txBody>
                  <a:tcPr/>
                </a:tc>
                <a:extLst>
                  <a:ext uri="{0D108BD9-81ED-4DB2-BD59-A6C34878D82A}">
                    <a16:rowId xmlns:a16="http://schemas.microsoft.com/office/drawing/2014/main" val="765177293"/>
                  </a:ext>
                </a:extLst>
              </a:tr>
            </a:tbl>
          </a:graphicData>
        </a:graphic>
      </p:graphicFrame>
      <p:pic>
        <p:nvPicPr>
          <p:cNvPr id="9" name="Graphic 8">
            <a:extLst>
              <a:ext uri="{FF2B5EF4-FFF2-40B4-BE49-F238E27FC236}">
                <a16:creationId xmlns:a16="http://schemas.microsoft.com/office/drawing/2014/main" id="{B0A409B0-5945-4D11-BF8B-9162C57A13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78749" y="1825625"/>
            <a:ext cx="1981936" cy="1457306"/>
          </a:xfrm>
          <a:prstGeom prst="rect">
            <a:avLst/>
          </a:prstGeom>
        </p:spPr>
      </p:pic>
    </p:spTree>
    <p:extLst>
      <p:ext uri="{BB962C8B-B14F-4D97-AF65-F5344CB8AC3E}">
        <p14:creationId xmlns:p14="http://schemas.microsoft.com/office/powerpoint/2010/main" val="4127368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2100-1C50-4E77-A198-775DE17CC495}"/>
              </a:ext>
            </a:extLst>
          </p:cNvPr>
          <p:cNvSpPr>
            <a:spLocks noGrp="1"/>
          </p:cNvSpPr>
          <p:nvPr>
            <p:ph type="title"/>
          </p:nvPr>
        </p:nvSpPr>
        <p:spPr/>
        <p:txBody>
          <a:bodyPr/>
          <a:lstStyle/>
          <a:p>
            <a:r>
              <a:rPr lang="en-US"/>
              <a:t>What should </a:t>
            </a:r>
            <a:r>
              <a:rPr lang="en-US" i="1"/>
              <a:t>you</a:t>
            </a:r>
            <a:r>
              <a:rPr lang="en-US"/>
              <a:t> target?</a:t>
            </a:r>
          </a:p>
        </p:txBody>
      </p:sp>
      <p:sp>
        <p:nvSpPr>
          <p:cNvPr id="3" name="Content Placeholder 2">
            <a:extLst>
              <a:ext uri="{FF2B5EF4-FFF2-40B4-BE49-F238E27FC236}">
                <a16:creationId xmlns:a16="http://schemas.microsoft.com/office/drawing/2014/main" id="{FA446699-5A7F-4AC7-BAE5-4F98550BCF7C}"/>
              </a:ext>
            </a:extLst>
          </p:cNvPr>
          <p:cNvSpPr>
            <a:spLocks noGrp="1"/>
          </p:cNvSpPr>
          <p:nvPr>
            <p:ph idx="1"/>
          </p:nvPr>
        </p:nvSpPr>
        <p:spPr>
          <a:xfrm>
            <a:off x="3085278" y="1825625"/>
            <a:ext cx="8268522" cy="4351338"/>
          </a:xfrm>
        </p:spPr>
        <p:txBody>
          <a:bodyPr/>
          <a:lstStyle/>
          <a:p>
            <a:pPr>
              <a:lnSpc>
                <a:spcPct val="100000"/>
              </a:lnSpc>
            </a:pPr>
            <a:r>
              <a:rPr lang="en-US" b="1" dirty="0"/>
              <a:t>Continue to use netstandard2.0</a:t>
            </a:r>
            <a:r>
              <a:rPr lang="en-US" dirty="0"/>
              <a:t> to share code between .NET Framework and all other platforms.</a:t>
            </a:r>
          </a:p>
          <a:p>
            <a:pPr>
              <a:lnSpc>
                <a:spcPct val="100000"/>
              </a:lnSpc>
            </a:pPr>
            <a:endParaRPr lang="en-US" dirty="0"/>
          </a:p>
          <a:p>
            <a:pPr>
              <a:lnSpc>
                <a:spcPct val="100000"/>
              </a:lnSpc>
            </a:pPr>
            <a:r>
              <a:rPr lang="en-US" b="1" dirty="0"/>
              <a:t>Consider using netstandard2.1</a:t>
            </a:r>
            <a:r>
              <a:rPr lang="en-US" dirty="0"/>
              <a:t> to share code between Mono, Xamarin, and .NET Core 3.x (less relevant with .NET 6).</a:t>
            </a:r>
            <a:br>
              <a:rPr lang="en-US" dirty="0"/>
            </a:br>
            <a:endParaRPr lang="en-US" dirty="0"/>
          </a:p>
          <a:p>
            <a:pPr>
              <a:lnSpc>
                <a:spcPct val="100000"/>
              </a:lnSpc>
            </a:pPr>
            <a:r>
              <a:rPr lang="en-US" b="1" dirty="0"/>
              <a:t>Use net5.0</a:t>
            </a:r>
            <a:r>
              <a:rPr lang="en-US" dirty="0"/>
              <a:t> for code sharing moving forward.</a:t>
            </a:r>
          </a:p>
        </p:txBody>
      </p:sp>
      <p:pic>
        <p:nvPicPr>
          <p:cNvPr id="13" name="Graphic 12">
            <a:extLst>
              <a:ext uri="{FF2B5EF4-FFF2-40B4-BE49-F238E27FC236}">
                <a16:creationId xmlns:a16="http://schemas.microsoft.com/office/drawing/2014/main" id="{209EED0F-270F-4C99-923D-1A6D26798B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1825625"/>
            <a:ext cx="1689123" cy="1441934"/>
          </a:xfrm>
          <a:prstGeom prst="rect">
            <a:avLst/>
          </a:prstGeom>
        </p:spPr>
      </p:pic>
    </p:spTree>
    <p:extLst>
      <p:ext uri="{BB962C8B-B14F-4D97-AF65-F5344CB8AC3E}">
        <p14:creationId xmlns:p14="http://schemas.microsoft.com/office/powerpoint/2010/main" val="2603526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A1E9-E5D6-4BD4-B38D-5690B180CA34}"/>
              </a:ext>
            </a:extLst>
          </p:cNvPr>
          <p:cNvSpPr>
            <a:spLocks noGrp="1"/>
          </p:cNvSpPr>
          <p:nvPr>
            <p:ph type="title"/>
          </p:nvPr>
        </p:nvSpPr>
        <p:spPr/>
        <p:txBody>
          <a:bodyPr/>
          <a:lstStyle/>
          <a:p>
            <a:r>
              <a:rPr lang="en-US" dirty="0"/>
              <a:t>Porting to .NET 5</a:t>
            </a:r>
          </a:p>
        </p:txBody>
      </p:sp>
      <p:sp>
        <p:nvSpPr>
          <p:cNvPr id="27" name="Content Placeholder 26">
            <a:extLst>
              <a:ext uri="{FF2B5EF4-FFF2-40B4-BE49-F238E27FC236}">
                <a16:creationId xmlns:a16="http://schemas.microsoft.com/office/drawing/2014/main" id="{7741DADF-FAC7-40E3-9B16-05E2ABD831DE}"/>
              </a:ext>
            </a:extLst>
          </p:cNvPr>
          <p:cNvSpPr>
            <a:spLocks noGrp="1"/>
          </p:cNvSpPr>
          <p:nvPr>
            <p:ph idx="1"/>
          </p:nvPr>
        </p:nvSpPr>
        <p:spPr>
          <a:xfrm>
            <a:off x="3249738" y="1825625"/>
            <a:ext cx="8104062" cy="4351338"/>
          </a:xfrm>
        </p:spPr>
        <p:txBody>
          <a:bodyPr>
            <a:normAutofit/>
          </a:bodyPr>
          <a:lstStyle/>
          <a:p>
            <a:pPr marL="228600" indent="-228600">
              <a:spcBef>
                <a:spcPts val="1000"/>
              </a:spcBef>
              <a:buFont typeface="Arial" panose="020B0604020202020204" pitchFamily="34" charset="0"/>
              <a:buChar char="•"/>
            </a:pPr>
            <a:r>
              <a:rPr lang="en-US" sz="2800" b="1" dirty="0">
                <a:solidFill>
                  <a:schemeClr val="tx2"/>
                </a:solidFill>
                <a:latin typeface="Open Sans" panose="020B0606030504020204" pitchFamily="34" charset="0"/>
                <a:ea typeface="Open Sans" panose="020B0606030504020204" pitchFamily="34" charset="0"/>
                <a:cs typeface="Open Sans" panose="020B0606030504020204" pitchFamily="34" charset="0"/>
              </a:rPr>
              <a:t>Understand if you need to port at all</a:t>
            </a:r>
          </a:p>
          <a:p>
            <a:pPr lvl="1">
              <a:spcBef>
                <a:spcPts val="1000"/>
              </a:spcBef>
            </a:pP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Only port projects that you need to innovate in</a:t>
            </a:r>
          </a:p>
          <a:p>
            <a:pPr lvl="1">
              <a:spcBef>
                <a:spcPts val="1000"/>
              </a:spcBef>
            </a:pP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Maintenance-only projects can safely remain on .NET Framework</a:t>
            </a:r>
          </a:p>
          <a:p>
            <a:pPr marL="228600" indent="-228600">
              <a:spcBef>
                <a:spcPts val="1000"/>
              </a:spcBef>
              <a:buFont typeface="Arial" panose="020B0604020202020204" pitchFamily="34" charset="0"/>
              <a:buChar char="•"/>
            </a:pPr>
            <a:r>
              <a:rPr lang="en-US" b="1" dirty="0"/>
              <a:t>Make note of your desired target:</a:t>
            </a:r>
          </a:p>
          <a:p>
            <a:pPr lvl="1">
              <a:spcBef>
                <a:spcPts val="1000"/>
              </a:spcBef>
            </a:pP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.NET Core 3.1 vs. .NET 5</a:t>
            </a:r>
          </a:p>
          <a:p>
            <a:pPr lvl="1">
              <a:spcBef>
                <a:spcPts val="1000"/>
              </a:spcBef>
            </a:pPr>
            <a:r>
              <a:rPr lang="en-US" dirty="0"/>
              <a:t>Windows vs. MacOS vs. Linux</a:t>
            </a:r>
          </a:p>
          <a:p>
            <a:r>
              <a:rPr lang="en-US" b="1" dirty="0">
                <a:solidFill>
                  <a:schemeClr val="tx2"/>
                </a:solidFill>
              </a:rPr>
              <a:t>Plan &amp; </a:t>
            </a:r>
            <a:r>
              <a:rPr lang="en-US" b="1" dirty="0"/>
              <a:t>ensure you have click stops</a:t>
            </a:r>
          </a:p>
          <a:p>
            <a:pPr lvl="1"/>
            <a:r>
              <a:rPr lang="en-US" dirty="0"/>
              <a:t>So that you can keep shipping working software</a:t>
            </a:r>
            <a:endParaRPr lang="en-US" dirty="0">
              <a:solidFill>
                <a:schemeClr val="tx2"/>
              </a:solidFill>
            </a:endParaRPr>
          </a:p>
          <a:p>
            <a:endParaRPr lang="en-US" dirty="0"/>
          </a:p>
        </p:txBody>
      </p:sp>
      <p:cxnSp>
        <p:nvCxnSpPr>
          <p:cNvPr id="7" name="Straight Arrow Connector 6">
            <a:extLst>
              <a:ext uri="{FF2B5EF4-FFF2-40B4-BE49-F238E27FC236}">
                <a16:creationId xmlns:a16="http://schemas.microsoft.com/office/drawing/2014/main" id="{222C9640-3CDB-416B-9545-931AB640226E}"/>
              </a:ext>
            </a:extLst>
          </p:cNvPr>
          <p:cNvCxnSpPr>
            <a:cxnSpLocks/>
          </p:cNvCxnSpPr>
          <p:nvPr/>
        </p:nvCxnSpPr>
        <p:spPr>
          <a:xfrm>
            <a:off x="1595266" y="1611747"/>
            <a:ext cx="0" cy="496813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276DD14-301D-4088-8F41-7A38978676FF}"/>
              </a:ext>
            </a:extLst>
          </p:cNvPr>
          <p:cNvSpPr/>
          <p:nvPr/>
        </p:nvSpPr>
        <p:spPr>
          <a:xfrm>
            <a:off x="555679" y="2825448"/>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2. Inventory</a:t>
            </a:r>
          </a:p>
        </p:txBody>
      </p:sp>
      <p:sp>
        <p:nvSpPr>
          <p:cNvPr id="16" name="Rectangle: Rounded Corners 15">
            <a:extLst>
              <a:ext uri="{FF2B5EF4-FFF2-40B4-BE49-F238E27FC236}">
                <a16:creationId xmlns:a16="http://schemas.microsoft.com/office/drawing/2014/main" id="{109F0CD4-9C30-401D-9605-B8DB6FA50160}"/>
              </a:ext>
            </a:extLst>
          </p:cNvPr>
          <p:cNvSpPr/>
          <p:nvPr/>
        </p:nvSpPr>
        <p:spPr>
          <a:xfrm>
            <a:off x="555679" y="3717662"/>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3. Convert Project</a:t>
            </a:r>
          </a:p>
        </p:txBody>
      </p:sp>
      <p:sp>
        <p:nvSpPr>
          <p:cNvPr id="17" name="Rectangle: Rounded Corners 16">
            <a:extLst>
              <a:ext uri="{FF2B5EF4-FFF2-40B4-BE49-F238E27FC236}">
                <a16:creationId xmlns:a16="http://schemas.microsoft.com/office/drawing/2014/main" id="{18657941-65CE-4EBA-82E1-F74AEFDFE7B3}"/>
              </a:ext>
            </a:extLst>
          </p:cNvPr>
          <p:cNvSpPr/>
          <p:nvPr/>
        </p:nvSpPr>
        <p:spPr>
          <a:xfrm>
            <a:off x="555679" y="4609876"/>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4. Move to .NET 5</a:t>
            </a:r>
          </a:p>
        </p:txBody>
      </p:sp>
      <p:sp>
        <p:nvSpPr>
          <p:cNvPr id="20" name="Rectangle: Rounded Corners 19">
            <a:extLst>
              <a:ext uri="{FF2B5EF4-FFF2-40B4-BE49-F238E27FC236}">
                <a16:creationId xmlns:a16="http://schemas.microsoft.com/office/drawing/2014/main" id="{88287F8B-D39F-4E16-BF02-12DA7B0372CE}"/>
              </a:ext>
            </a:extLst>
          </p:cNvPr>
          <p:cNvSpPr/>
          <p:nvPr/>
        </p:nvSpPr>
        <p:spPr>
          <a:xfrm>
            <a:off x="555679" y="5502090"/>
            <a:ext cx="2079175" cy="594505"/>
          </a:xfrm>
          <a:prstGeom prst="roundRect">
            <a:avLst/>
          </a:prstGeom>
          <a:solidFill>
            <a:srgbClr val="3A20A0"/>
          </a:solidFill>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3">
                    <a:lumMod val="40000"/>
                    <a:lumOff val="60000"/>
                  </a:schemeClr>
                </a:solidFill>
              </a:rPr>
              <a:t>5. Move to other OS</a:t>
            </a:r>
          </a:p>
        </p:txBody>
      </p:sp>
      <p:sp>
        <p:nvSpPr>
          <p:cNvPr id="29" name="Rectangle: Rounded Corners 28">
            <a:extLst>
              <a:ext uri="{FF2B5EF4-FFF2-40B4-BE49-F238E27FC236}">
                <a16:creationId xmlns:a16="http://schemas.microsoft.com/office/drawing/2014/main" id="{2B23A7D2-6279-41E9-9E60-43A7EAE5CBEC}"/>
              </a:ext>
            </a:extLst>
          </p:cNvPr>
          <p:cNvSpPr/>
          <p:nvPr/>
        </p:nvSpPr>
        <p:spPr>
          <a:xfrm>
            <a:off x="555683" y="1933234"/>
            <a:ext cx="2079166" cy="594505"/>
          </a:xfrm>
          <a:prstGeom prst="roundRect">
            <a:avLst/>
          </a:prstGeom>
          <a:solidFill>
            <a:srgbClr val="3A20A0"/>
          </a:solidFill>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txBody>
          <a:bodyPr lIns="182880" rtlCol="0" anchor="ctr"/>
          <a:lstStyle/>
          <a:p>
            <a:r>
              <a:rPr lang="en-US" sz="1600" dirty="0">
                <a:solidFill>
                  <a:schemeClr val="accent5"/>
                </a:solidFill>
              </a:rPr>
              <a:t>1. Understand goals</a:t>
            </a:r>
          </a:p>
        </p:txBody>
      </p:sp>
    </p:spTree>
    <p:extLst>
      <p:ext uri="{BB962C8B-B14F-4D97-AF65-F5344CB8AC3E}">
        <p14:creationId xmlns:p14="http://schemas.microsoft.com/office/powerpoint/2010/main" val="181597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5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138</TotalTime>
  <Words>1380</Words>
  <Application>Microsoft Office PowerPoint</Application>
  <PresentationFormat>Widescreen</PresentationFormat>
  <Paragraphs>200</Paragraphs>
  <Slides>38</Slides>
  <Notes>3</Notes>
  <HiddenSlides>0</HiddenSlides>
  <MMClips>0</MMClips>
  <ScaleCrop>false</ScaleCrop>
  <HeadingPairs>
    <vt:vector size="4" baseType="variant">
      <vt:variant>
        <vt:lpstr>Theme</vt:lpstr>
      </vt:variant>
      <vt:variant>
        <vt:i4>3</vt:i4>
      </vt:variant>
      <vt:variant>
        <vt:lpstr>Slide Titles</vt:lpstr>
      </vt:variant>
      <vt:variant>
        <vt:i4>38</vt:i4>
      </vt:variant>
    </vt:vector>
  </HeadingPairs>
  <TitlesOfParts>
    <vt:vector size="41" baseType="lpstr">
      <vt:lpstr>1_Office Theme</vt:lpstr>
      <vt:lpstr>3_Office Theme</vt:lpstr>
      <vt:lpstr>2_Office Theme</vt:lpstr>
      <vt:lpstr>Porting projects to .NET 5</vt:lpstr>
      <vt:lpstr>.NET 5 Vision Recap</vt:lpstr>
      <vt:lpstr>One .NET vision</vt:lpstr>
      <vt:lpstr>What does this actually mean?</vt:lpstr>
      <vt:lpstr>What is not in .NET 5?</vt:lpstr>
      <vt:lpstr>Simplified framework names in .NET 5</vt:lpstr>
      <vt:lpstr>What will Microsoft libraries target?</vt:lpstr>
      <vt:lpstr>What should you target?</vt:lpstr>
      <vt:lpstr>Porting to .NET 5</vt:lpstr>
      <vt:lpstr>Porting to .NET 5</vt:lpstr>
      <vt:lpstr>Porting to .NET 5</vt:lpstr>
      <vt:lpstr>Porting to .NET 5</vt:lpstr>
      <vt:lpstr>Porting to .NET 5</vt:lpstr>
      <vt:lpstr>Demo</vt:lpstr>
      <vt:lpstr>Try-Convert Limitations</vt:lpstr>
      <vt:lpstr>Docs!</vt:lpstr>
      <vt:lpstr>API Port</vt:lpstr>
      <vt:lpstr>Try-Convert</vt:lpstr>
      <vt:lpstr>Visual Studio 2019 16.8 GA and 16.9 Preview</vt:lpstr>
      <vt:lpstr>Q&amp; A</vt:lpstr>
      <vt:lpstr>Thanks for joining!</vt:lpstr>
      <vt:lpstr>PowerPoint Presentation</vt:lpstr>
      <vt:lpstr>Single column of content</vt:lpstr>
      <vt:lpstr>Two columns of content</vt:lpstr>
      <vt:lpstr>Demo</vt:lpstr>
      <vt:lpstr>Code Sample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Immo Landwerth</cp:lastModifiedBy>
  <cp:revision>3</cp:revision>
  <dcterms:created xsi:type="dcterms:W3CDTF">2020-08-18T20:47:27Z</dcterms:created>
  <dcterms:modified xsi:type="dcterms:W3CDTF">2020-11-16T19:17:10Z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